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DB2"/>
    <a:srgbClr val="1A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279492" y="1420019"/>
            <a:ext cx="629400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279492" y="4105275"/>
            <a:ext cx="629400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Päivämäärän paikkamerkki 3"/>
          <p:cNvSpPr txBox="1">
            <a:spLocks/>
          </p:cNvSpPr>
          <p:nvPr userDrawn="1"/>
        </p:nvSpPr>
        <p:spPr>
          <a:xfrm>
            <a:off x="88303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B9705C-D344-41DA-A411-FDC7A8B9FC7C}" type="datetimeFigureOut">
              <a:rPr lang="fi-FI" smtClean="0"/>
              <a:pPr algn="r"/>
              <a:t>10.4.2019</a:t>
            </a:fld>
            <a:endParaRPr lang="fi-FI" dirty="0"/>
          </a:p>
        </p:txBody>
      </p:sp>
      <p:graphicFrame>
        <p:nvGraphicFramePr>
          <p:cNvPr id="12" name="Objekti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52287928"/>
              </p:ext>
            </p:extLst>
          </p:nvPr>
        </p:nvGraphicFramePr>
        <p:xfrm>
          <a:off x="5279492" y="493695"/>
          <a:ext cx="2324506" cy="51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rtwork" r:id="rId4" imgW="7860240" imgH="1752480" progId="Adobe.Illustrator.22">
                  <p:embed/>
                </p:oleObj>
              </mc:Choice>
              <mc:Fallback>
                <p:oleObj name="Artwork" r:id="rId4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9492" y="493695"/>
                        <a:ext cx="2324506" cy="51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44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5ABDB2"/>
              </a:buClr>
              <a:buFont typeface="Webdings" panose="05030102010509060703" pitchFamily="18" charset="2"/>
              <a:buChar char=""/>
              <a:defRPr/>
            </a:lvl1pPr>
            <a:lvl2pPr marL="800100" indent="-342900">
              <a:buClr>
                <a:srgbClr val="5ABDB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5ABDB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5ABDB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5ABDB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B9705C-D344-41DA-A411-FDC7A8B9FC7C}" type="datetimeFigureOut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907364-3BAA-476B-B73C-5E17E09047E2}" type="slidenum">
              <a:rPr lang="fi-FI" smtClean="0"/>
              <a:pPr/>
              <a:t>‹#›</a:t>
            </a:fld>
            <a:endParaRPr lang="fi-FI" dirty="0"/>
          </a:p>
        </p:txBody>
      </p:sp>
      <p:graphicFrame>
        <p:nvGraphicFramePr>
          <p:cNvPr id="12" name="Objekti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41601315"/>
              </p:ext>
            </p:extLst>
          </p:nvPr>
        </p:nvGraphicFramePr>
        <p:xfrm>
          <a:off x="5278056" y="6356696"/>
          <a:ext cx="1635887" cy="3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Artwork" r:id="rId3" imgW="7860240" imgH="1752480" progId="Adobe.Illustrator.22">
                  <p:embed/>
                </p:oleObj>
              </mc:Choice>
              <mc:Fallback>
                <p:oleObj name="Artwork" r:id="rId3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056" y="6356696"/>
                        <a:ext cx="1635887" cy="36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47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5ABD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353300"/>
            <a:ext cx="12192000" cy="36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-250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B9705C-D344-41DA-A411-FDC7A8B9FC7C}" type="datetimeFigureOut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907364-3BAA-476B-B73C-5E17E09047E2}" type="slidenum">
              <a:rPr lang="fi-FI" smtClean="0"/>
              <a:pPr/>
              <a:t>‹#›</a:t>
            </a:fld>
            <a:endParaRPr lang="fi-FI" dirty="0"/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18516346"/>
              </p:ext>
            </p:extLst>
          </p:nvPr>
        </p:nvGraphicFramePr>
        <p:xfrm>
          <a:off x="5278056" y="6356696"/>
          <a:ext cx="1635887" cy="3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Artwork" r:id="rId3" imgW="7860240" imgH="1752480" progId="Adobe.Illustrator.22">
                  <p:embed/>
                </p:oleObj>
              </mc:Choice>
              <mc:Fallback>
                <p:oleObj name="Artwork" r:id="rId3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056" y="6356696"/>
                        <a:ext cx="1635887" cy="36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16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ABDB2"/>
              </a:buClr>
              <a:buFont typeface="Webdings" panose="05030102010509060703" pitchFamily="18" charset="2"/>
              <a:buChar char="4"/>
              <a:defRPr/>
            </a:lvl1pPr>
            <a:lvl2pPr>
              <a:buClr>
                <a:srgbClr val="5ABDB2"/>
              </a:buClr>
              <a:defRPr/>
            </a:lvl2pPr>
            <a:lvl3pPr>
              <a:buClr>
                <a:srgbClr val="5ABDB2"/>
              </a:buClr>
              <a:defRPr/>
            </a:lvl3pPr>
            <a:lvl4pPr>
              <a:buClr>
                <a:srgbClr val="5ABDB2"/>
              </a:buClr>
              <a:defRPr/>
            </a:lvl4pPr>
            <a:lvl5pPr>
              <a:buClr>
                <a:srgbClr val="5ABDB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ABDB2"/>
              </a:buClr>
              <a:buFont typeface="Webdings" panose="05030102010509060703" pitchFamily="18" charset="2"/>
              <a:buChar char="4"/>
              <a:defRPr/>
            </a:lvl1pPr>
            <a:lvl2pPr>
              <a:buClr>
                <a:srgbClr val="5ABDB2"/>
              </a:buClr>
              <a:defRPr/>
            </a:lvl2pPr>
            <a:lvl3pPr>
              <a:buClr>
                <a:srgbClr val="5ABDB2"/>
              </a:buClr>
              <a:defRPr/>
            </a:lvl3pPr>
            <a:lvl4pPr>
              <a:buClr>
                <a:srgbClr val="5ABDB2"/>
              </a:buClr>
              <a:defRPr/>
            </a:lvl4pPr>
            <a:lvl5pPr>
              <a:buClr>
                <a:srgbClr val="5ABDB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B9705C-D344-41DA-A411-FDC7A8B9FC7C}" type="datetimeFigureOut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907364-3BAA-476B-B73C-5E17E09047E2}" type="slidenum">
              <a:rPr lang="fi-FI" smtClean="0"/>
              <a:pPr/>
              <a:t>‹#›</a:t>
            </a:fld>
            <a:endParaRPr lang="fi-FI" dirty="0"/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18516346"/>
              </p:ext>
            </p:extLst>
          </p:nvPr>
        </p:nvGraphicFramePr>
        <p:xfrm>
          <a:off x="5278056" y="6356696"/>
          <a:ext cx="1635887" cy="3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Artwork" r:id="rId3" imgW="7860240" imgH="1752480" progId="Adobe.Illustrator.22">
                  <p:embed/>
                </p:oleObj>
              </mc:Choice>
              <mc:Fallback>
                <p:oleObj name="Artwork" r:id="rId3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056" y="6356696"/>
                        <a:ext cx="1635887" cy="36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5ABD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353300"/>
            <a:ext cx="12192000" cy="36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-250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B9705C-D344-41DA-A411-FDC7A8B9FC7C}" type="datetimeFigureOut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907364-3BAA-476B-B73C-5E17E09047E2}" type="slidenum">
              <a:rPr lang="fi-FI" smtClean="0"/>
              <a:pPr/>
              <a:t>‹#›</a:t>
            </a:fld>
            <a:endParaRPr lang="fi-FI" dirty="0"/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18516346"/>
              </p:ext>
            </p:extLst>
          </p:nvPr>
        </p:nvGraphicFramePr>
        <p:xfrm>
          <a:off x="5278056" y="6356696"/>
          <a:ext cx="1635887" cy="3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Artwork" r:id="rId3" imgW="7860240" imgH="1752480" progId="Adobe.Illustrator.22">
                  <p:embed/>
                </p:oleObj>
              </mc:Choice>
              <mc:Fallback>
                <p:oleObj name="Artwork" r:id="rId3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056" y="6356696"/>
                        <a:ext cx="1635887" cy="36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07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B9705C-D344-41DA-A411-FDC7A8B9FC7C}" type="datetimeFigureOut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907364-3BAA-476B-B73C-5E17E09047E2}" type="slidenum">
              <a:rPr lang="fi-FI" smtClean="0"/>
              <a:pPr/>
              <a:t>‹#›</a:t>
            </a:fld>
            <a:endParaRPr lang="fi-FI" dirty="0"/>
          </a:p>
        </p:txBody>
      </p:sp>
      <p:graphicFrame>
        <p:nvGraphicFramePr>
          <p:cNvPr id="10" name="Objekti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18516346"/>
              </p:ext>
            </p:extLst>
          </p:nvPr>
        </p:nvGraphicFramePr>
        <p:xfrm>
          <a:off x="5278056" y="6356696"/>
          <a:ext cx="1635887" cy="3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Artwork" r:id="rId3" imgW="7860240" imgH="1752480" progId="Adobe.Illustrator.22">
                  <p:embed/>
                </p:oleObj>
              </mc:Choice>
              <mc:Fallback>
                <p:oleObj name="Artwork" r:id="rId3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056" y="6356696"/>
                        <a:ext cx="1635887" cy="36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99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B9705C-D344-41DA-A411-FDC7A8B9FC7C}" type="datetimeFigureOut">
              <a:rPr lang="fi-FI" smtClean="0"/>
              <a:pPr/>
              <a:t>10.4.2019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907364-3BAA-476B-B73C-5E17E09047E2}" type="slidenum">
              <a:rPr lang="fi-FI" smtClean="0"/>
              <a:pPr/>
              <a:t>‹#›</a:t>
            </a:fld>
            <a:endParaRPr lang="fi-FI" dirty="0"/>
          </a:p>
        </p:txBody>
      </p:sp>
      <p:graphicFrame>
        <p:nvGraphicFramePr>
          <p:cNvPr id="13" name="Objekti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18516346"/>
              </p:ext>
            </p:extLst>
          </p:nvPr>
        </p:nvGraphicFramePr>
        <p:xfrm>
          <a:off x="5278056" y="6356696"/>
          <a:ext cx="1635887" cy="36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Artwork" r:id="rId3" imgW="7860240" imgH="1752480" progId="Adobe.Illustrator.22">
                  <p:embed/>
                </p:oleObj>
              </mc:Choice>
              <mc:Fallback>
                <p:oleObj name="Artwork" r:id="rId3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8056" y="6356696"/>
                        <a:ext cx="1635887" cy="364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69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92446598"/>
              </p:ext>
            </p:extLst>
          </p:nvPr>
        </p:nvGraphicFramePr>
        <p:xfrm>
          <a:off x="4927810" y="1658286"/>
          <a:ext cx="2324506" cy="51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Artwork" r:id="rId3" imgW="7860240" imgH="1752480" progId="Adobe.Illustrator.22">
                  <p:embed/>
                </p:oleObj>
              </mc:Choice>
              <mc:Fallback>
                <p:oleObj name="Artwork" r:id="rId3" imgW="7860240" imgH="1752480" progId="Adobe.Illustrator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810" y="1658286"/>
                        <a:ext cx="2324506" cy="51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 userDrawn="1"/>
        </p:nvSpPr>
        <p:spPr>
          <a:xfrm>
            <a:off x="3048000" y="35591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dirty="0" smtClean="0"/>
              <a:t>Haartmaninkatu 8</a:t>
            </a:r>
            <a:br>
              <a:rPr lang="fi-FI" dirty="0" smtClean="0"/>
            </a:br>
            <a:r>
              <a:rPr lang="fi-FI" dirty="0" smtClean="0"/>
              <a:t>00290 Helsinki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>
                <a:solidFill>
                  <a:srgbClr val="5ABDB2"/>
                </a:solidFill>
              </a:rPr>
              <a:t>www.hyksinstituutti.fi</a:t>
            </a:r>
            <a:endParaRPr lang="fi-FI" dirty="0">
              <a:solidFill>
                <a:srgbClr val="5ABDB2"/>
              </a:solidFill>
            </a:endParaRPr>
          </a:p>
        </p:txBody>
      </p:sp>
      <p:sp>
        <p:nvSpPr>
          <p:cNvPr id="9" name="Otsikko 1"/>
          <p:cNvSpPr txBox="1">
            <a:spLocks/>
          </p:cNvSpPr>
          <p:nvPr userDrawn="1"/>
        </p:nvSpPr>
        <p:spPr>
          <a:xfrm>
            <a:off x="2202183" y="2591792"/>
            <a:ext cx="7775760" cy="55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1AA0D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HYKS-instituutti Oy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3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705C-D344-41DA-A411-FDC7A8B9FC7C}" type="datetimeFigureOut">
              <a:rPr lang="fi-FI" smtClean="0"/>
              <a:t>10.4.2019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7364-3BAA-476B-B73C-5E17E0904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79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AA0D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ABDB2"/>
        </a:buClr>
        <a:buFont typeface="Webdings" panose="05030102010509060703" pitchFamily="18" charset="2"/>
        <a:buChar char="4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ABDB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ABDB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ABDB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ABDB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279491" y="539930"/>
            <a:ext cx="6294009" cy="1552099"/>
          </a:xfrm>
        </p:spPr>
        <p:txBody>
          <a:bodyPr>
            <a:normAutofit/>
          </a:bodyPr>
          <a:lstStyle/>
          <a:p>
            <a:r>
              <a:rPr lang="fi-FI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HYKS instituutin monitorointipalvelut </a:t>
            </a:r>
            <a:r>
              <a:rPr lang="fi-FI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akateemisissa </a:t>
            </a:r>
            <a:r>
              <a:rPr lang="fi-FI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kliinisissä tutkimuksissa</a:t>
            </a:r>
            <a:endParaRPr lang="fi-FI" sz="16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400" dirty="0" smtClean="0"/>
              <a:t>R. Skottman &amp; J. Aarvala</a:t>
            </a:r>
            <a:br>
              <a:rPr lang="fi-FI" sz="1400" dirty="0" smtClean="0"/>
            </a:br>
            <a:r>
              <a:rPr lang="fi-FI" sz="1400" dirty="0" smtClean="0"/>
              <a:t>22.02.2019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497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7571" y="870858"/>
            <a:ext cx="11542618" cy="700247"/>
          </a:xfrm>
        </p:spPr>
        <p:txBody>
          <a:bodyPr>
            <a:normAutofit fontScale="90000"/>
          </a:bodyPr>
          <a:lstStyle/>
          <a:p>
            <a:r>
              <a:rPr lang="fi-FI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HYKS instituutin </a:t>
            </a:r>
            <a:r>
              <a:rPr lang="fi-FI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monitorointipalvelut akateemisissa kliinisissä tutkimuksissa</a:t>
            </a:r>
            <a:r>
              <a:rPr lang="fi-FI" sz="2800" dirty="0" smtClean="0">
                <a:solidFill>
                  <a:srgbClr val="0070C0"/>
                </a:solidFill>
              </a:rPr>
              <a:t/>
            </a:r>
            <a:br>
              <a:rPr lang="fi-FI" sz="2800" dirty="0" smtClean="0">
                <a:solidFill>
                  <a:srgbClr val="0070C0"/>
                </a:solidFill>
              </a:rPr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19909"/>
              </p:ext>
            </p:extLst>
          </p:nvPr>
        </p:nvGraphicFramePr>
        <p:xfrm>
          <a:off x="382386" y="2833194"/>
          <a:ext cx="9359900" cy="3138245"/>
        </p:xfrm>
        <a:graphic>
          <a:graphicData uri="http://schemas.openxmlformats.org/drawingml/2006/table">
            <a:tbl>
              <a:tblPr/>
              <a:tblGrid>
                <a:gridCol w="1929745">
                  <a:extLst>
                    <a:ext uri="{9D8B030D-6E8A-4147-A177-3AD203B41FA5}">
                      <a16:colId xmlns:a16="http://schemas.microsoft.com/office/drawing/2014/main" val="1445313574"/>
                    </a:ext>
                  </a:extLst>
                </a:gridCol>
                <a:gridCol w="2628009">
                  <a:extLst>
                    <a:ext uri="{9D8B030D-6E8A-4147-A177-3AD203B41FA5}">
                      <a16:colId xmlns:a16="http://schemas.microsoft.com/office/drawing/2014/main" val="2242678355"/>
                    </a:ext>
                  </a:extLst>
                </a:gridCol>
                <a:gridCol w="1294961">
                  <a:extLst>
                    <a:ext uri="{9D8B030D-6E8A-4147-A177-3AD203B41FA5}">
                      <a16:colId xmlns:a16="http://schemas.microsoft.com/office/drawing/2014/main" val="2749173716"/>
                    </a:ext>
                  </a:extLst>
                </a:gridCol>
                <a:gridCol w="1028351">
                  <a:extLst>
                    <a:ext uri="{9D8B030D-6E8A-4147-A177-3AD203B41FA5}">
                      <a16:colId xmlns:a16="http://schemas.microsoft.com/office/drawing/2014/main" val="1275280548"/>
                    </a:ext>
                  </a:extLst>
                </a:gridCol>
                <a:gridCol w="1307656">
                  <a:extLst>
                    <a:ext uri="{9D8B030D-6E8A-4147-A177-3AD203B41FA5}">
                      <a16:colId xmlns:a16="http://schemas.microsoft.com/office/drawing/2014/main" val="1430740908"/>
                    </a:ext>
                  </a:extLst>
                </a:gridCol>
                <a:gridCol w="1171178">
                  <a:extLst>
                    <a:ext uri="{9D8B030D-6E8A-4147-A177-3AD203B41FA5}">
                      <a16:colId xmlns:a16="http://schemas.microsoft.com/office/drawing/2014/main" val="1411387851"/>
                    </a:ext>
                  </a:extLst>
                </a:gridCol>
              </a:tblGrid>
              <a:tr h="1214195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 tuella 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maksutta tutkijoille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tarjottavat 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monitorointitunnit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(kpl)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tutkimus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 tuella 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maksutta tutkijoille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tarjottavat 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monitorointipäivät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(kpl)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tutkimus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monitorointi-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kustannus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tunti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yhden </a:t>
                      </a:r>
                      <a:b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tutkimuksen </a:t>
                      </a:r>
                      <a:b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monitorointi-</a:t>
                      </a:r>
                      <a:b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kustannus</a:t>
                      </a:r>
                      <a:b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uusien 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akateemisten 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tutkimusten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arvioitu</a:t>
                      </a:r>
                      <a:b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määrä / vuosi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kokonais-</a:t>
                      </a:r>
                      <a:b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kustannus</a:t>
                      </a:r>
                      <a:b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vuosi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5109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616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016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6946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budjetoitu aika sisältää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monitorointisuunnitelman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4279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riskien arvioinnin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689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monitorointisopimuksen valmistelun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866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näihin varattu 2 työpäivää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861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29523"/>
                  </a:ext>
                </a:extLst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82386" y="1296786"/>
            <a:ext cx="9655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alla suunniteltu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HUSin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maksuton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tuki tutkijoille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akateemisiin kliinisiin tutkimuksiin 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(15 monitorointituntia/tutkimus)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alla on lueteltu ne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osiot,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jotka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tuolla tutkijoille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maksuttomalla ajalla halutaan saada tehdyksi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arvioitu akateemisten kliinisten tutkimusten määrä on 50 kpl vuoden aikana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8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15" y="507077"/>
            <a:ext cx="12219709" cy="5503025"/>
          </a:xfrm>
        </p:spPr>
        <p:txBody>
          <a:bodyPr>
            <a:normAutofit fontScale="90000"/>
          </a:bodyPr>
          <a:lstStyle/>
          <a:p>
            <a:r>
              <a:rPr lang="fi-FI" sz="2800" dirty="0" smtClean="0">
                <a:solidFill>
                  <a:srgbClr val="0070C0"/>
                </a:solidFill>
              </a:rPr>
              <a:t/>
            </a:r>
            <a:br>
              <a:rPr lang="fi-FI" sz="2800" dirty="0" smtClean="0">
                <a:solidFill>
                  <a:srgbClr val="0070C0"/>
                </a:solidFill>
              </a:rPr>
            </a:br>
            <a:r>
              <a:rPr lang="fi-FI" sz="2800" dirty="0">
                <a:solidFill>
                  <a:srgbClr val="0070C0"/>
                </a:solidFill>
              </a:rPr>
              <a:t/>
            </a:r>
            <a:br>
              <a:rPr lang="fi-FI" sz="2800" dirty="0">
                <a:solidFill>
                  <a:srgbClr val="0070C0"/>
                </a:solidFill>
              </a:rPr>
            </a:br>
            <a:r>
              <a:rPr lang="fi-FI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HYKS instituutin monitorointipalvelut akateemisissa kliinisissä tutkimuksissa</a:t>
            </a:r>
            <a:r>
              <a:rPr lang="fi-FI" sz="2800" dirty="0" smtClean="0">
                <a:solidFill>
                  <a:srgbClr val="0070C0"/>
                </a:solidFill>
              </a:rPr>
              <a:t/>
            </a:r>
            <a:br>
              <a:rPr lang="fi-FI" sz="2800" dirty="0" smtClean="0">
                <a:solidFill>
                  <a:srgbClr val="0070C0"/>
                </a:solidFill>
              </a:rPr>
            </a:br>
            <a:r>
              <a:rPr lang="fi-FI" sz="2800" dirty="0" smtClean="0">
                <a:solidFill>
                  <a:srgbClr val="0070C0"/>
                </a:solidFill>
              </a:rPr>
              <a:t/>
            </a:r>
            <a:br>
              <a:rPr lang="fi-FI" sz="2800" dirty="0" smtClean="0">
                <a:solidFill>
                  <a:srgbClr val="0070C0"/>
                </a:solidFill>
              </a:rPr>
            </a:br>
            <a:r>
              <a:rPr lang="fi-FI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RAJAUKSET </a:t>
            </a:r>
            <a:r>
              <a:rPr lang="fi-FI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TUTKIJOILLE MAKSUTTOMAN </a:t>
            </a:r>
            <a:r>
              <a:rPr lang="fi-FI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MONITOROINTIOSUUDEN OSALTA: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maksuttomana tutkijoille tarjottava monitorointiosuus kattaa 15 työtuntia (=1050€) / tutkimus, jonka puitteissa on tarkoitus toteuttaa tutkimukseen tutustuminen, riskikartoitus, monitorointisuunnitelman tekeminen ja monitorointi- 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sopimuksen luonnostelu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akateemisella hankkeella on oltava vapaata rahoitusta viedä loppuun ja maksaa jo aloitettu monitorointityö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maksuttoman jakson jälkeen, </a:t>
            </a:r>
            <a:r>
              <a:rPr lang="fi-FI" sz="2000" smtClean="0">
                <a:latin typeface="Arial" panose="020B0604020202020204" pitchFamily="34" charset="0"/>
                <a:cs typeface="Arial" panose="020B0604020202020204" pitchFamily="34" charset="0"/>
              </a:rPr>
              <a:t>mikäli </a:t>
            </a:r>
            <a:r>
              <a:rPr lang="fi-FI" sz="2000" smtClean="0">
                <a:latin typeface="Arial" panose="020B0604020202020204" pitchFamily="34" charset="0"/>
                <a:cs typeface="Arial" panose="020B0604020202020204" pitchFamily="34" charset="0"/>
              </a:rPr>
              <a:t>tutkimuksen monitorointi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 maksuttoman jakson aikana tule valmiiksi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tämä ”kädenojennus” akateemisille tutkijoille on tarjolla vain HUS toimialueella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tehtäviin kliinisiin tutkimuksiin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tätä monitorointipalvelua tarjotaan vain kliinisiin lääketutkimuksiin, joille on myönnetty HUS-tutkimuslupa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maksuttoman aloitusosuuden voi saada 01.06.2019 jälkeen allekirjoitetut monitorointisopimukset kliinisistä tutkimuksista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vanhoille jo käynnissä oleville ja allekirjoitetuille monitorointisopimuksille ei tätä tukea jälkikäteen myönnetä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mahdolliset tutkijakokoukset, joihin edellytetään monitorin osallistumista, tulee järjestää siten että monitorin </a:t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matkakulut ja työtunnit kustannetaan tutkimukselta normaalin monitorointihinnoittelun mukaisesti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549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9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KS-instituutti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 algn="ctr">
          <a:defRPr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61</Words>
  <Application>Microsoft Office PowerPoint</Application>
  <PresentationFormat>Laajakuva</PresentationFormat>
  <Paragraphs>60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Webdings</vt:lpstr>
      <vt:lpstr>Wingdings</vt:lpstr>
      <vt:lpstr>Office-teema</vt:lpstr>
      <vt:lpstr>Artwork</vt:lpstr>
      <vt:lpstr>HYKS instituutin monitorointipalvelut  akateemisissa kliinisissä tutkimuksissa</vt:lpstr>
      <vt:lpstr>HYKS instituutin monitorointipalvelut akateemisissa kliinisissä tutkimuksissa    </vt:lpstr>
      <vt:lpstr>  HYKS instituutin monitorointipalvelut akateemisissa kliinisissä tutkimuksissa  RAJAUKSET TUTKIJOILLE MAKSUTTOMAN MONITOROINTIOSUUDEN OSALTA:  - maksuttomana tutkijoille tarjottava monitorointiosuus kattaa 15 työtuntia (=1050€) / tutkimus, jonka puitteissa on tarkoitus toteuttaa tutkimukseen tutustuminen, riskikartoitus, monitorointisuunnitelman tekeminen ja monitorointi-    sopimuksen luonnostelu   - akateemisella hankkeella on oltava vapaata rahoitusta viedä loppuun ja maksaa jo aloitettu monitorointityö   maksuttoman jakson jälkeen, mikäli tutkimuksen monitorointi ei maksuttoman jakson aikana tule valmiiksi  - tämä ”kädenojennus” akateemisille tutkijoille on tarjolla vain HUS toimialueella tehtäviin kliinisiin tutkimuksiin  - tätä monitorointipalvelua tarjotaan vain kliinisiin lääketutkimuksiin, joille on myönnetty HUS-tutkimuslupa  - maksuttoman aloitusosuuden voi saada 01.06.2019 jälkeen allekirjoitetut monitorointisopimukset kliinisistä tutkimuksista  - vanhoille jo käynnissä oleville ja allekirjoitetuille monitorointisopimuksille ei tätä tukea jälkikäteen myönnetä  - mahdolliset tutkijakokoukset, joihin edellytetään monitorin osallistumista, tulee järjestää siten että monitorin    matkakulut ja työtunnit kustannetaan tutkimukselta normaalin monitorointihinnoittelun mukaisesti   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Hakala Kia</dc:creator>
  <cp:lastModifiedBy>Aarvala Juha Mikael Ext</cp:lastModifiedBy>
  <cp:revision>40</cp:revision>
  <dcterms:created xsi:type="dcterms:W3CDTF">2018-09-06T08:22:27Z</dcterms:created>
  <dcterms:modified xsi:type="dcterms:W3CDTF">2019-04-10T08:27:05Z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97581107</vt:i4>
  </property>
  <property fmtid="{D5CDD505-2E9C-101B-9397-08002B2CF9AE}" pid="3" name="_NewReviewCycle">
    <vt:lpwstr/>
  </property>
  <property fmtid="{D5CDD505-2E9C-101B-9397-08002B2CF9AE}" pid="4" name="_EmailSubject">
    <vt:lpwstr>Esitys monitoroinnin "ilmaisesta" osuudesta</vt:lpwstr>
  </property>
  <property fmtid="{D5CDD505-2E9C-101B-9397-08002B2CF9AE}" pid="5" name="_AuthorEmail">
    <vt:lpwstr>ext-juha.aarvala@hus.fi</vt:lpwstr>
  </property>
  <property fmtid="{D5CDD505-2E9C-101B-9397-08002B2CF9AE}" pid="6" name="_AuthorEmailDisplayName">
    <vt:lpwstr>Aarvala Juha Mikael Ext</vt:lpwstr>
  </property>
  <property fmtid="{D5CDD505-2E9C-101B-9397-08002B2CF9AE}" pid="7" name="_PreviousAdHocReviewCycleID">
    <vt:i4>202636099</vt:i4>
  </property>
</Properties>
</file>