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0"/>
  </p:notesMasterIdLst>
  <p:handoutMasterIdLst>
    <p:handoutMasterId r:id="rId61"/>
  </p:handoutMasterIdLst>
  <p:sldIdLst>
    <p:sldId id="258" r:id="rId5"/>
    <p:sldId id="262" r:id="rId6"/>
    <p:sldId id="263" r:id="rId7"/>
    <p:sldId id="266" r:id="rId8"/>
    <p:sldId id="267" r:id="rId9"/>
    <p:sldId id="304" r:id="rId10"/>
    <p:sldId id="279" r:id="rId11"/>
    <p:sldId id="280" r:id="rId12"/>
    <p:sldId id="268" r:id="rId13"/>
    <p:sldId id="271" r:id="rId14"/>
    <p:sldId id="272" r:id="rId15"/>
    <p:sldId id="273" r:id="rId16"/>
    <p:sldId id="303" r:id="rId17"/>
    <p:sldId id="269" r:id="rId18"/>
    <p:sldId id="270" r:id="rId19"/>
    <p:sldId id="274" r:id="rId20"/>
    <p:sldId id="276" r:id="rId21"/>
    <p:sldId id="277" r:id="rId22"/>
    <p:sldId id="305" r:id="rId23"/>
    <p:sldId id="275" r:id="rId24"/>
    <p:sldId id="306" r:id="rId25"/>
    <p:sldId id="307" r:id="rId26"/>
    <p:sldId id="308" r:id="rId27"/>
    <p:sldId id="309" r:id="rId28"/>
    <p:sldId id="278" r:id="rId29"/>
    <p:sldId id="281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264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3702">
          <p15:clr>
            <a:srgbClr val="A4A3A4"/>
          </p15:clr>
        </p15:guide>
        <p15:guide id="5" pos="6924">
          <p15:clr>
            <a:srgbClr val="A4A3A4"/>
          </p15:clr>
        </p15:guide>
        <p15:guide id="6" pos="756">
          <p15:clr>
            <a:srgbClr val="A4A3A4"/>
          </p15:clr>
        </p15:guide>
        <p15:guide id="7" orient="horz" pos="1253" userDrawn="1">
          <p15:clr>
            <a:srgbClr val="A4A3A4"/>
          </p15:clr>
        </p15:guide>
        <p15:guide id="8" orient="horz" pos="5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09B"/>
    <a:srgbClr val="00BFB8"/>
    <a:srgbClr val="00A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87" autoAdjust="0"/>
    <p:restoredTop sz="95916" autoAdjust="0"/>
  </p:normalViewPr>
  <p:slideViewPr>
    <p:cSldViewPr showGuides="1">
      <p:cViewPr varScale="1">
        <p:scale>
          <a:sx n="63" d="100"/>
          <a:sy n="63" d="100"/>
        </p:scale>
        <p:origin x="195" y="39"/>
      </p:cViewPr>
      <p:guideLst>
        <p:guide pos="3840"/>
        <p:guide orient="horz" pos="2160"/>
        <p:guide orient="horz" pos="3702"/>
        <p:guide pos="6924"/>
        <p:guide pos="756"/>
        <p:guide orient="horz" pos="1253"/>
        <p:guide orient="horz" pos="5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6.xml"/><Relationship Id="rId13" Type="http://schemas.openxmlformats.org/officeDocument/2006/relationships/slide" Target="slides/slide41.xml"/><Relationship Id="rId18" Type="http://schemas.openxmlformats.org/officeDocument/2006/relationships/slide" Target="slides/slide46.xml"/><Relationship Id="rId3" Type="http://schemas.openxmlformats.org/officeDocument/2006/relationships/slide" Target="slides/slide31.xml"/><Relationship Id="rId7" Type="http://schemas.openxmlformats.org/officeDocument/2006/relationships/slide" Target="slides/slide35.xml"/><Relationship Id="rId12" Type="http://schemas.openxmlformats.org/officeDocument/2006/relationships/slide" Target="slides/slide40.xml"/><Relationship Id="rId17" Type="http://schemas.openxmlformats.org/officeDocument/2006/relationships/slide" Target="slides/slide45.xml"/><Relationship Id="rId2" Type="http://schemas.openxmlformats.org/officeDocument/2006/relationships/slide" Target="slides/slide30.xml"/><Relationship Id="rId16" Type="http://schemas.openxmlformats.org/officeDocument/2006/relationships/slide" Target="slides/slide44.xml"/><Relationship Id="rId1" Type="http://schemas.openxmlformats.org/officeDocument/2006/relationships/slide" Target="slides/slide29.xml"/><Relationship Id="rId6" Type="http://schemas.openxmlformats.org/officeDocument/2006/relationships/slide" Target="slides/slide34.xml"/><Relationship Id="rId11" Type="http://schemas.openxmlformats.org/officeDocument/2006/relationships/slide" Target="slides/slide39.xml"/><Relationship Id="rId5" Type="http://schemas.openxmlformats.org/officeDocument/2006/relationships/slide" Target="slides/slide33.xml"/><Relationship Id="rId15" Type="http://schemas.openxmlformats.org/officeDocument/2006/relationships/slide" Target="slides/slide43.xml"/><Relationship Id="rId10" Type="http://schemas.openxmlformats.org/officeDocument/2006/relationships/slide" Target="slides/slide38.xml"/><Relationship Id="rId19" Type="http://schemas.openxmlformats.org/officeDocument/2006/relationships/slide" Target="slides/slide47.xml"/><Relationship Id="rId4" Type="http://schemas.openxmlformats.org/officeDocument/2006/relationships/slide" Target="slides/slide32.xml"/><Relationship Id="rId9" Type="http://schemas.openxmlformats.org/officeDocument/2006/relationships/slide" Target="slides/slide37.xml"/><Relationship Id="rId14" Type="http://schemas.openxmlformats.org/officeDocument/2006/relationships/slide" Target="slides/slide4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DD720-5450-4F8D-9B40-EA5617A2F5D5}" type="datetimeFigureOut">
              <a:rPr lang="fi-FI" sz="800" smtClean="0"/>
              <a:t>4.12.2023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EA622-5474-46D2-9E25-B7390D39C680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794046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673615C5-03D7-4033-AA7E-61675A121AC6}" type="datetimeFigureOut">
              <a:rPr lang="fi-FI" smtClean="0"/>
              <a:pPr/>
              <a:t>4.12.2023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BD6EC600-B393-4301-A281-C4D1D819C08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22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814A98-4821-2246-8065-57572805DE47}"/>
              </a:ext>
            </a:extLst>
          </p:cNvPr>
          <p:cNvSpPr/>
          <p:nvPr userDrawn="1"/>
        </p:nvSpPr>
        <p:spPr>
          <a:xfrm>
            <a:off x="0" y="-1"/>
            <a:ext cx="12192000" cy="5965825"/>
          </a:xfrm>
          <a:prstGeom prst="rect">
            <a:avLst/>
          </a:prstGeom>
          <a:gradFill>
            <a:gsLst>
              <a:gs pos="0">
                <a:srgbClr val="28509B"/>
              </a:gs>
              <a:gs pos="30000">
                <a:srgbClr val="28509B"/>
              </a:gs>
              <a:gs pos="100000">
                <a:srgbClr val="00BFB8"/>
              </a:gs>
              <a:gs pos="100000">
                <a:srgbClr val="00BF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432857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</a:t>
            </a:r>
          </a:p>
        </p:txBody>
      </p:sp>
      <p:grpSp>
        <p:nvGrpSpPr>
          <p:cNvPr id="16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008937"/>
            <a:ext cx="9791700" cy="259230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400" b="0" cap="all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dirty="0"/>
              <a:t>Lisää otsikko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4745609"/>
            <a:ext cx="9791700" cy="431352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64446" y="6237312"/>
            <a:ext cx="1907759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2206" y="6237312"/>
            <a:ext cx="575370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D38C580-1624-3A49-9920-B022E7D09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9456" y="6179417"/>
            <a:ext cx="4281218" cy="4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08CCA0-F615-8141-89DC-02D7B8842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28"/>
            <a:ext cx="12192000" cy="587654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677491F-C2F4-084A-82E7-BB7099528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60EA33F-B6F5-A84B-B138-86CE7618EA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3600481-18D8-C642-AA22-CB0E0A1A839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BB006915-90D9-DB46-8B74-38660BCC369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9E0C4835-80F8-1B49-BB30-5494C53CC9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EAFF258-D141-B842-BBD2-65128A79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4446" y="6237312"/>
            <a:ext cx="1907759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74A8020-4662-B54F-8B7B-E0F39912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Esittäjä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7B0D038-7A68-0149-853C-64F219D9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2206" y="6237312"/>
            <a:ext cx="575370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BDD73655-CE31-0A40-B619-DA40E9BC38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150" y="476672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373CC5-BB30-8D48-BAA5-0AE7E63A2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1052736"/>
            <a:ext cx="5399906" cy="259230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4800" b="0" cap="all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dirty="0"/>
              <a:t>Lisää otsikko napsauttamalla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C189F9-8F8E-484F-8A4C-86EA0540CF03}"/>
              </a:ext>
            </a:extLst>
          </p:cNvPr>
          <p:cNvSpPr/>
          <p:nvPr userDrawn="1"/>
        </p:nvSpPr>
        <p:spPr>
          <a:xfrm>
            <a:off x="0" y="5876924"/>
            <a:ext cx="12192000" cy="88901"/>
          </a:xfrm>
          <a:prstGeom prst="rect">
            <a:avLst/>
          </a:prstGeom>
          <a:gradFill>
            <a:gsLst>
              <a:gs pos="0">
                <a:srgbClr val="28509B"/>
              </a:gs>
              <a:gs pos="30000">
                <a:srgbClr val="28509B"/>
              </a:gs>
              <a:gs pos="100000">
                <a:srgbClr val="00BFB8"/>
              </a:gs>
              <a:gs pos="100000">
                <a:srgbClr val="00BF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074C885-64AA-8F47-A8F7-A2BEEE855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9456" y="6179417"/>
            <a:ext cx="4281218" cy="4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5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08CCA0-F615-8141-89DC-02D7B8842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"/>
            <a:ext cx="12192000" cy="587654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677491F-C2F4-084A-82E7-BB7099528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60EA33F-B6F5-A84B-B138-86CE7618EA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3600481-18D8-C642-AA22-CB0E0A1A839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BB006915-90D9-DB46-8B74-38660BCC369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9E0C4835-80F8-1B49-BB30-5494C53CC9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EAFF258-D141-B842-BBD2-65128A79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4446" y="6237312"/>
            <a:ext cx="1907759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74A8020-4662-B54F-8B7B-E0F39912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Esittäjä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7B0D038-7A68-0149-853C-64F219D9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2206" y="6237312"/>
            <a:ext cx="575370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BDD73655-CE31-0A40-B619-DA40E9BC38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150" y="476672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373CC5-BB30-8D48-BAA5-0AE7E63A2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1052736"/>
            <a:ext cx="5399906" cy="259230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4800" b="0" cap="all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dirty="0"/>
              <a:t>Lisää otsikko napsauttamalla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C189F9-8F8E-484F-8A4C-86EA0540CF03}"/>
              </a:ext>
            </a:extLst>
          </p:cNvPr>
          <p:cNvSpPr/>
          <p:nvPr userDrawn="1"/>
        </p:nvSpPr>
        <p:spPr>
          <a:xfrm>
            <a:off x="0" y="5876924"/>
            <a:ext cx="12192000" cy="88901"/>
          </a:xfrm>
          <a:prstGeom prst="rect">
            <a:avLst/>
          </a:prstGeom>
          <a:gradFill>
            <a:gsLst>
              <a:gs pos="0">
                <a:srgbClr val="28509B"/>
              </a:gs>
              <a:gs pos="30000">
                <a:srgbClr val="28509B"/>
              </a:gs>
              <a:gs pos="100000">
                <a:srgbClr val="00BFB8"/>
              </a:gs>
              <a:gs pos="100000">
                <a:srgbClr val="00BF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E328F69-8E29-574E-922E-F7E00CC4AB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9456" y="6179417"/>
            <a:ext cx="4281218" cy="4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08CCA0-F615-8141-89DC-02D7B8842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28"/>
            <a:ext cx="12192000" cy="587654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677491F-C2F4-084A-82E7-BB7099528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60EA33F-B6F5-A84B-B138-86CE7618EA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3600481-18D8-C642-AA22-CB0E0A1A839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BB006915-90D9-DB46-8B74-38660BCC369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9E0C4835-80F8-1B49-BB30-5494C53CC9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EAFF258-D141-B842-BBD2-65128A79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4446" y="6237312"/>
            <a:ext cx="1907759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74A8020-4662-B54F-8B7B-E0F39912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Esittäjä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7B0D038-7A68-0149-853C-64F219D9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2206" y="6237312"/>
            <a:ext cx="575370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BDD73655-CE31-0A40-B619-DA40E9BC38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150" y="476672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373CC5-BB30-8D48-BAA5-0AE7E63A2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1052736"/>
            <a:ext cx="5399906" cy="259230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4800" b="0" cap="all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dirty="0"/>
              <a:t>Lisää otsikko napsauttamalla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C189F9-8F8E-484F-8A4C-86EA0540CF03}"/>
              </a:ext>
            </a:extLst>
          </p:cNvPr>
          <p:cNvSpPr/>
          <p:nvPr userDrawn="1"/>
        </p:nvSpPr>
        <p:spPr>
          <a:xfrm>
            <a:off x="0" y="5876924"/>
            <a:ext cx="12192000" cy="88901"/>
          </a:xfrm>
          <a:prstGeom prst="rect">
            <a:avLst/>
          </a:prstGeom>
          <a:gradFill>
            <a:gsLst>
              <a:gs pos="0">
                <a:srgbClr val="28509B"/>
              </a:gs>
              <a:gs pos="30000">
                <a:srgbClr val="28509B"/>
              </a:gs>
              <a:gs pos="100000">
                <a:srgbClr val="00BFB8"/>
              </a:gs>
              <a:gs pos="100000">
                <a:srgbClr val="00BF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FF485DE-76DA-0648-A8E7-28934FC509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9456" y="6179417"/>
            <a:ext cx="4281218" cy="4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7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99456" y="1988839"/>
            <a:ext cx="9792394" cy="374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72964D-31E0-4EFB-9E0E-F88220D0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937E76E-6B0D-6D42-A540-E8E4339D3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4446" y="6237312"/>
            <a:ext cx="1907759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C316397-7A38-8A4D-8D48-4446980EF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Esittäjä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8FFB1B2-0F1C-0F41-9AEE-B4B85D622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2206" y="6237312"/>
            <a:ext cx="575370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F6113C-31E8-DF49-962D-6FD248724ED3}"/>
              </a:ext>
            </a:extLst>
          </p:cNvPr>
          <p:cNvSpPr/>
          <p:nvPr userDrawn="1"/>
        </p:nvSpPr>
        <p:spPr>
          <a:xfrm>
            <a:off x="0" y="5876924"/>
            <a:ext cx="12192000" cy="88901"/>
          </a:xfrm>
          <a:prstGeom prst="rect">
            <a:avLst/>
          </a:prstGeom>
          <a:gradFill>
            <a:gsLst>
              <a:gs pos="0">
                <a:srgbClr val="28509B"/>
              </a:gs>
              <a:gs pos="30000">
                <a:srgbClr val="28509B"/>
              </a:gs>
              <a:gs pos="100000">
                <a:srgbClr val="00BFB8"/>
              </a:gs>
              <a:gs pos="100000">
                <a:srgbClr val="00BF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1E13D5-014D-B047-93E7-22F03E34AA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9456" y="6179417"/>
            <a:ext cx="4281218" cy="4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99456" y="1988841"/>
            <a:ext cx="9792394" cy="3744416"/>
          </a:xfrm>
        </p:spPr>
        <p:txBody>
          <a:bodyPr/>
          <a:lstStyle>
            <a:lvl1pPr marL="266700" indent="-266700">
              <a:spcBef>
                <a:spcPts val="800"/>
              </a:spcBef>
              <a:buClr>
                <a:srgbClr val="00BFB8"/>
              </a:buClr>
              <a:buFont typeface="Arial" panose="020B0604020202020204" pitchFamily="34" charset="0"/>
              <a:buChar char="•"/>
              <a:defRPr sz="2000" b="1" baseline="0">
                <a:solidFill>
                  <a:srgbClr val="28509B"/>
                </a:solidFill>
                <a:latin typeface="+mn-lt"/>
              </a:defRPr>
            </a:lvl1pPr>
            <a:lvl2pPr marL="539750" indent="-266700">
              <a:spcBef>
                <a:spcPts val="800"/>
              </a:spcBef>
              <a:buClr>
                <a:srgbClr val="00BFB8"/>
              </a:buClr>
              <a:defRPr sz="2000" b="1">
                <a:solidFill>
                  <a:srgbClr val="28509B"/>
                </a:solidFill>
                <a:latin typeface="+mn-lt"/>
              </a:defRPr>
            </a:lvl2pPr>
            <a:lvl3pPr marL="806450" indent="-273050">
              <a:spcBef>
                <a:spcPts val="800"/>
              </a:spcBef>
              <a:buClr>
                <a:srgbClr val="00BFB8"/>
              </a:buClr>
              <a:defRPr b="1">
                <a:solidFill>
                  <a:srgbClr val="28509B"/>
                </a:solidFill>
                <a:latin typeface="+mn-lt"/>
              </a:defRPr>
            </a:lvl3pPr>
            <a:lvl4pPr marL="1071563" indent="-266700">
              <a:spcBef>
                <a:spcPts val="800"/>
              </a:spcBef>
              <a:buClr>
                <a:srgbClr val="00BFB8"/>
              </a:buClr>
              <a:defRPr b="1">
                <a:solidFill>
                  <a:srgbClr val="28509B"/>
                </a:solidFill>
                <a:latin typeface="+mn-lt"/>
              </a:defRPr>
            </a:lvl4pPr>
            <a:lvl5pPr marL="1346200" indent="-265113">
              <a:spcBef>
                <a:spcPts val="800"/>
              </a:spcBef>
              <a:buClr>
                <a:srgbClr val="00BFB8"/>
              </a:buClr>
              <a:defRPr b="1">
                <a:solidFill>
                  <a:srgbClr val="28509B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tabLst/>
              <a:defRPr b="1">
                <a:solidFill>
                  <a:schemeClr val="accent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listaus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48431F-06A1-4541-B8E1-9A08B3FD8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12740A7-FB0B-0F43-903E-64ED708F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4446" y="6237312"/>
            <a:ext cx="1907759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37EDF35-A84A-6D4F-ABA0-D999B974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Esittäjä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EE9C4FD-7D56-E54B-B32E-9C6D9483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2206" y="6237312"/>
            <a:ext cx="575370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AF7FE0-45EF-5842-A915-3BE91C249C0E}"/>
              </a:ext>
            </a:extLst>
          </p:cNvPr>
          <p:cNvSpPr/>
          <p:nvPr userDrawn="1"/>
        </p:nvSpPr>
        <p:spPr>
          <a:xfrm>
            <a:off x="0" y="5876924"/>
            <a:ext cx="12192000" cy="88901"/>
          </a:xfrm>
          <a:prstGeom prst="rect">
            <a:avLst/>
          </a:prstGeom>
          <a:gradFill>
            <a:gsLst>
              <a:gs pos="0">
                <a:srgbClr val="28509B"/>
              </a:gs>
              <a:gs pos="30000">
                <a:srgbClr val="28509B"/>
              </a:gs>
              <a:gs pos="100000">
                <a:srgbClr val="00BFB8"/>
              </a:gs>
              <a:gs pos="100000">
                <a:srgbClr val="00BF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337E7AE-8C71-964D-86C9-78B680E6A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9456" y="6179417"/>
            <a:ext cx="4281218" cy="4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00150" y="1988840"/>
            <a:ext cx="4823840" cy="37444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68010" y="1988840"/>
            <a:ext cx="4823840" cy="37444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CC888B6-88B9-4516-B252-F5F830001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BB2B40D-386F-8840-8B14-C22C8E39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4446" y="6237312"/>
            <a:ext cx="1907759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1530DF4-0285-BF41-AA58-CAA4C87E3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Esittäjä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893BD5E-86F9-8946-9E42-CAA6F219C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2206" y="6237312"/>
            <a:ext cx="575370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2EDB68-F749-9845-8C37-401CED890A11}"/>
              </a:ext>
            </a:extLst>
          </p:cNvPr>
          <p:cNvSpPr/>
          <p:nvPr userDrawn="1"/>
        </p:nvSpPr>
        <p:spPr>
          <a:xfrm>
            <a:off x="0" y="5876924"/>
            <a:ext cx="12192000" cy="88901"/>
          </a:xfrm>
          <a:prstGeom prst="rect">
            <a:avLst/>
          </a:prstGeom>
          <a:gradFill>
            <a:gsLst>
              <a:gs pos="0">
                <a:srgbClr val="28509B"/>
              </a:gs>
              <a:gs pos="30000">
                <a:srgbClr val="28509B"/>
              </a:gs>
              <a:gs pos="100000">
                <a:srgbClr val="00BFB8"/>
              </a:gs>
              <a:gs pos="100000">
                <a:srgbClr val="00BF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8A858B5-09D6-5E46-B322-0CED315D7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9456" y="6179417"/>
            <a:ext cx="4281218" cy="4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CFCD176-31E3-3D42-8E43-910026CEB517}"/>
              </a:ext>
            </a:extLst>
          </p:cNvPr>
          <p:cNvSpPr/>
          <p:nvPr userDrawn="1"/>
        </p:nvSpPr>
        <p:spPr>
          <a:xfrm>
            <a:off x="0" y="-1"/>
            <a:ext cx="12192000" cy="5965825"/>
          </a:xfrm>
          <a:prstGeom prst="rect">
            <a:avLst/>
          </a:prstGeom>
          <a:gradFill>
            <a:gsLst>
              <a:gs pos="0">
                <a:srgbClr val="28509B"/>
              </a:gs>
              <a:gs pos="30000">
                <a:srgbClr val="28509B"/>
              </a:gs>
              <a:gs pos="100000">
                <a:srgbClr val="00BFB8"/>
              </a:gs>
              <a:gs pos="100000">
                <a:srgbClr val="00BF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400" b="0" cap="all" spc="-1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1"/>
            <a:ext cx="9791700" cy="71924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A86BCC5-9913-A740-8370-AE72B8C5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4446" y="6237312"/>
            <a:ext cx="1907759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2E3A290-2939-3649-AC01-819A5DF6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Esittäjä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035C74B-7853-7E4C-810E-AA732332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2206" y="6237312"/>
            <a:ext cx="575370" cy="2880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1F3181F-D20B-1342-9428-E98C0E680D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9456" y="6179417"/>
            <a:ext cx="4281218" cy="4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9456" y="908720"/>
            <a:ext cx="9073008" cy="936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lvl="0" indent="0">
              <a:spcBef>
                <a:spcPts val="0"/>
              </a:spcBef>
              <a:buFontTx/>
            </a:pPr>
            <a:r>
              <a:rPr lang="fi-FI" noProof="0" dirty="0"/>
              <a:t>Lisää otsikko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9456" y="1988840"/>
            <a:ext cx="9792394" cy="3888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7528" y="6237312"/>
            <a:ext cx="1871984" cy="2880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F45469FD-AFBA-4E32-A6EF-4D53061A8BA3}" type="datetime1">
              <a:rPr lang="fi-FI" noProof="0" smtClean="0"/>
              <a:t>4.12.2023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1743" y="6237312"/>
            <a:ext cx="5399881" cy="2880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237312"/>
            <a:ext cx="575370" cy="2880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HUS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4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89" r:id="rId3"/>
    <p:sldLayoutId id="2147483690" r:id="rId4"/>
    <p:sldLayoutId id="2147483662" r:id="rId5"/>
    <p:sldLayoutId id="2147483679" r:id="rId6"/>
    <p:sldLayoutId id="2147483652" r:id="rId7"/>
    <p:sldLayoutId id="2147483686" r:id="rId8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kern="1200" cap="all" spc="-100" baseline="0" noProof="0">
          <a:solidFill>
            <a:srgbClr val="28509B"/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rgbClr val="00BFB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rgbClr val="00BFB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rgbClr val="00BFB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rgbClr val="00BFB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rgbClr val="00BFB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rgbClr val="00BFB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rgbClr val="00BFB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rgbClr val="00BFB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25.xml"/><Relationship Id="rId17" Type="http://schemas.openxmlformats.org/officeDocument/2006/relationships/hyperlink" Target="https://hussote.sharepoint.com/:p:/s/Tutkijantypydnkehitys/EUR-XQn1N4lKoiMz8-bB3lsBrUd6NfRTZtT3o_JmtXaceQ?e=89QFbs&amp;nav=eyJzSWQiOjI1NywiY0lkIjo5NDc0NzYzMzF9" TargetMode="External"/><Relationship Id="rId2" Type="http://schemas.openxmlformats.org/officeDocument/2006/relationships/slide" Target="slide3.xml"/><Relationship Id="rId16" Type="http://schemas.openxmlformats.org/officeDocument/2006/relationships/slide" Target="slide5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.xml"/><Relationship Id="rId11" Type="http://schemas.openxmlformats.org/officeDocument/2006/relationships/hyperlink" Target="https://hussote.sharepoint.com/:p:/s/Tutkijantypydnkehitys/EUR-XQn1N4lKoiMz8-bB3lsBrUd6NfRTZtT3o_JmtXaceQ?e=h8b6Ft&amp;nav=eyJzSWQiOjMwNiwiY0lkIjozODkxOTk4NTI1fQ" TargetMode="External"/><Relationship Id="rId5" Type="http://schemas.openxmlformats.org/officeDocument/2006/relationships/slide" Target="slide9.xml"/><Relationship Id="rId15" Type="http://schemas.openxmlformats.org/officeDocument/2006/relationships/slide" Target="slide29.xml"/><Relationship Id="rId10" Type="http://schemas.openxmlformats.org/officeDocument/2006/relationships/slide" Target="slide19.xml"/><Relationship Id="rId4" Type="http://schemas.openxmlformats.org/officeDocument/2006/relationships/slide" Target="slide5.xml"/><Relationship Id="rId9" Type="http://schemas.openxmlformats.org/officeDocument/2006/relationships/slide" Target="slide16.xml"/><Relationship Id="rId14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hykscoordinators@hus.fi" TargetMode="External"/><Relationship Id="rId2" Type="http://schemas.openxmlformats.org/officeDocument/2006/relationships/hyperlink" Target="https://nam04.safelinks.protection.outlook.com/?url=https%3A%2F%2Fwww.hus.fi%2F&amp;data=04%7C01%7Cnina.nikiforow%40quintiles.com%7Cbf6f2cf7a2d74ab30f9208d89c1e06be%7C5989ece0f90e40bf9c791a7beccdb861%7C1%7C1%7C637431000076090950%7CUnknown%7CTWFpbGZsb3d8eyJWIjoiMC4wLjAwMDAiLCJQIjoiV2luMzIiLCJBTiI6Ik1haWwiLCJXVCI6Mn0%3D%7C1000&amp;sdata=LKRd2uF8VuPsbTS0lshE84bUXFBOgLwZqDBVEc%2Bb10s%3D&amp;reserved=0" TargetMode="Externa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30.xml"/><Relationship Id="rId7" Type="http://schemas.openxmlformats.org/officeDocument/2006/relationships/slide" Target="slide4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1.xml"/><Relationship Id="rId5" Type="http://schemas.openxmlformats.org/officeDocument/2006/relationships/slide" Target="slide38.xml"/><Relationship Id="rId4" Type="http://schemas.openxmlformats.org/officeDocument/2006/relationships/slide" Target="slide32.xml"/><Relationship Id="rId9" Type="http://schemas.openxmlformats.org/officeDocument/2006/relationships/slide" Target="slide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9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hyperlink" Target="https://www.hus.fi/tutkimus-ja-opetus/tutkijan-ohjeet/eettisen-lausunnon-hakeminen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www.hus.fi/tutkimus-ja-opetus/tutkijan-ohjeet/eettisen-lausunnon-hakeminen#tutkijan-ty%C3%B6p%C3%B6yd%C3%A4n-ohjetiedost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49C47D-A3A1-FA44-9191-D27372DE7D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Tutkijan työpöytä-</a:t>
            </a:r>
            <a:br>
              <a:rPr lang="fi-FI" dirty="0"/>
            </a:br>
            <a:r>
              <a:rPr lang="fi-FI" dirty="0"/>
              <a:t>näin pääset alkuun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78DD9-1BDC-7F44-B9CD-B6CDC1290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Yhteistyössä HUS tietohallinto, HUS tutkimusjohto ja HYKS-instituutti Oy</a:t>
            </a:r>
          </a:p>
          <a:p>
            <a:endParaRPr lang="en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9C5A7EA-EE43-43F0-8E14-BA82EEE21B07}"/>
              </a:ext>
            </a:extLst>
          </p:cNvPr>
          <p:cNvSpPr txBox="1"/>
          <p:nvPr/>
        </p:nvSpPr>
        <p:spPr>
          <a:xfrm>
            <a:off x="3047475" y="3245911"/>
            <a:ext cx="456069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r>
              <a:rPr lang="fi-FI" dirty="0"/>
              <a:t>Päivitetty 25.4.2023</a:t>
            </a:r>
          </a:p>
        </p:txBody>
      </p:sp>
    </p:spTree>
    <p:extLst>
      <p:ext uri="{BB962C8B-B14F-4D97-AF65-F5344CB8AC3E}">
        <p14:creationId xmlns:p14="http://schemas.microsoft.com/office/powerpoint/2010/main" val="384477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F4DDA41-476A-42CE-851B-E21EC9BDE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354968"/>
            <a:ext cx="9433048" cy="936104"/>
          </a:xfrm>
        </p:spPr>
        <p:txBody>
          <a:bodyPr/>
          <a:lstStyle/>
          <a:p>
            <a:pPr algn="ctr"/>
            <a:r>
              <a:rPr lang="fi-FI" sz="2800" dirty="0"/>
              <a:t>Laadi </a:t>
            </a:r>
            <a:r>
              <a:rPr lang="fi-FI" sz="2800" u="sng" dirty="0"/>
              <a:t>VAIN</a:t>
            </a:r>
            <a:r>
              <a:rPr lang="fi-FI" sz="2800" dirty="0"/>
              <a:t> tutkimuslupahakemus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51058D-E678-4996-859D-278C1BDC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E6CA90-290E-44E1-9F2C-B7907DDF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10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2AAB1DB0-0556-4841-B51E-6CF75466B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457" y="1369475"/>
            <a:ext cx="9073008" cy="439102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38944977-D4DA-4068-9113-2042AEE16DAD}"/>
              </a:ext>
            </a:extLst>
          </p:cNvPr>
          <p:cNvSpPr txBox="1"/>
          <p:nvPr/>
        </p:nvSpPr>
        <p:spPr>
          <a:xfrm>
            <a:off x="10272464" y="1376772"/>
            <a:ext cx="194421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00" dirty="0">
                <a:solidFill>
                  <a:schemeClr val="accent1"/>
                </a:solidFill>
              </a:rPr>
              <a:t>Lisää kaikki pakolliset (tähdellä * merkatut) tiedot eri välilehdille. </a:t>
            </a:r>
          </a:p>
          <a:p>
            <a:endParaRPr lang="fi-FI" sz="1300" dirty="0">
              <a:solidFill>
                <a:schemeClr val="accent1"/>
              </a:solidFill>
            </a:endParaRPr>
          </a:p>
          <a:p>
            <a:r>
              <a:rPr lang="fi-FI" sz="1300" dirty="0">
                <a:solidFill>
                  <a:schemeClr val="accent1"/>
                </a:solidFill>
              </a:rPr>
              <a:t>Huomioi, että tutkimuksen pakolliset liitteet määräytyvät valitun tutkimuksen tyypin mukaan. </a:t>
            </a:r>
          </a:p>
          <a:p>
            <a:endParaRPr lang="fi-FI" sz="1300" dirty="0">
              <a:solidFill>
                <a:schemeClr val="accent1"/>
              </a:solidFill>
            </a:endParaRPr>
          </a:p>
          <a:p>
            <a:r>
              <a:rPr lang="fi-FI" sz="1300" dirty="0">
                <a:solidFill>
                  <a:schemeClr val="accent1"/>
                </a:solidFill>
              </a:rPr>
              <a:t>Liitteet joko ”raahataan” oikeaan kohtaan tai valitaan oman työpöydän kansioista.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3107E84-CD12-4E44-86C7-85D2034C03D5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62077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55397F5-D9C1-445D-AC8E-1BBA0A0F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2800" dirty="0"/>
              <a:t>Laadi vain tutkimuslupahakemus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418310-182C-4B70-89EB-68F49CE3F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4FAC72-81CC-4CF9-98A8-621589D6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11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31FC44D8-70E4-47FB-B3A0-EEB703882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456" y="1628800"/>
            <a:ext cx="7955084" cy="374332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FC8A2798-0A18-4306-BC01-00C8236691D2}"/>
              </a:ext>
            </a:extLst>
          </p:cNvPr>
          <p:cNvSpPr txBox="1"/>
          <p:nvPr/>
        </p:nvSpPr>
        <p:spPr>
          <a:xfrm>
            <a:off x="9696400" y="1578854"/>
            <a:ext cx="1944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1"/>
                </a:solidFill>
              </a:rPr>
              <a:t>Mikäli tutkimus on saanut eettisen lausunnon </a:t>
            </a:r>
            <a:r>
              <a:rPr lang="fi-FI" sz="1400" dirty="0" err="1">
                <a:solidFill>
                  <a:schemeClr val="accent1"/>
                </a:solidFill>
              </a:rPr>
              <a:t>HUSin</a:t>
            </a:r>
            <a:r>
              <a:rPr lang="fi-FI" sz="1400" dirty="0">
                <a:solidFill>
                  <a:schemeClr val="accent1"/>
                </a:solidFill>
              </a:rPr>
              <a:t> eettisessä toimikunnassa, voit kopioida lausunnon liitteet tutkimuslupa-hakemukseen. </a:t>
            </a:r>
          </a:p>
          <a:p>
            <a:endParaRPr lang="fi-FI" sz="1400" dirty="0">
              <a:solidFill>
                <a:schemeClr val="accent1"/>
              </a:solidFill>
            </a:endParaRPr>
          </a:p>
          <a:p>
            <a:endParaRPr lang="fi-FI" sz="1400" dirty="0">
              <a:solidFill>
                <a:schemeClr val="accent1"/>
              </a:solidFill>
            </a:endParaRP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792233CF-98DB-4BB8-A495-8C441D7AA683}"/>
              </a:ext>
            </a:extLst>
          </p:cNvPr>
          <p:cNvSpPr/>
          <p:nvPr/>
        </p:nvSpPr>
        <p:spPr>
          <a:xfrm>
            <a:off x="6240016" y="3188008"/>
            <a:ext cx="1080120" cy="576064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87C9FC35-57F9-49F2-9727-DCA03C948BDD}"/>
              </a:ext>
            </a:extLst>
          </p:cNvPr>
          <p:cNvCxnSpPr/>
          <p:nvPr/>
        </p:nvCxnSpPr>
        <p:spPr>
          <a:xfrm flipH="1">
            <a:off x="7264824" y="2378285"/>
            <a:ext cx="2431576" cy="936104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D4F8E0D-56AF-4C96-8322-FDB1935F3BBE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85040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B06A98A-A1C2-419B-9619-22D34BE6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2800" dirty="0"/>
              <a:t>Laadi </a:t>
            </a:r>
            <a:r>
              <a:rPr lang="fi-FI" sz="2800" u="sng" dirty="0"/>
              <a:t>vain</a:t>
            </a:r>
            <a:r>
              <a:rPr lang="fi-FI" sz="2800" dirty="0"/>
              <a:t> tutkimuslupahakemus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6E833-AD6E-4F5D-8E9A-B7A0D843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6C8891-749F-4106-BE83-424BB8F7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12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7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30B4DB8-2B75-4264-B9D1-16295D1AF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456" y="1557337"/>
            <a:ext cx="6480720" cy="419641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5B27818-CD36-460D-998D-527E83F5DFA0}"/>
              </a:ext>
            </a:extLst>
          </p:cNvPr>
          <p:cNvSpPr txBox="1"/>
          <p:nvPr/>
        </p:nvSpPr>
        <p:spPr>
          <a:xfrm>
            <a:off x="8993743" y="1379302"/>
            <a:ext cx="20031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accent1"/>
                </a:solidFill>
              </a:rPr>
              <a:t>Esikatselu ja lähetys -välilehdellä valitse tutkimusluvan myöntävä organisaatio ja ko. organisaation tutkimuslupasihteeri alas vetovalikoista. </a:t>
            </a:r>
          </a:p>
          <a:p>
            <a:endParaRPr lang="fi-FI" sz="1200" dirty="0">
              <a:solidFill>
                <a:schemeClr val="accent1"/>
              </a:solidFill>
            </a:endParaRPr>
          </a:p>
          <a:p>
            <a:r>
              <a:rPr lang="fi-FI" sz="1200" dirty="0">
                <a:solidFill>
                  <a:schemeClr val="accent1"/>
                </a:solidFill>
              </a:rPr>
              <a:t>Hakemus lähetetään käsittelyyn ’Lähetä’ –painikkeella. Vain tutkimuksen päätutkija (PI) voi lähettää hakemuksen käsittelyyn. </a:t>
            </a:r>
          </a:p>
          <a:p>
            <a:endParaRPr lang="fi-FI" sz="1200" dirty="0">
              <a:solidFill>
                <a:schemeClr val="accent1"/>
              </a:solidFill>
            </a:endParaRPr>
          </a:p>
          <a:p>
            <a:r>
              <a:rPr lang="fi-FI" sz="1200" dirty="0">
                <a:solidFill>
                  <a:schemeClr val="accent1"/>
                </a:solidFill>
              </a:rPr>
              <a:t>Mikäli ohjelma havaitsee hakemuksessa puutteita, ne näkyvät punaisessa palkissa eikä ’Lähetä’ -painike ole aktiivinen.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9A9B74AC-0DA5-4DBF-ACEF-F56BF1974EC8}"/>
              </a:ext>
            </a:extLst>
          </p:cNvPr>
          <p:cNvSpPr/>
          <p:nvPr/>
        </p:nvSpPr>
        <p:spPr>
          <a:xfrm>
            <a:off x="911424" y="3573016"/>
            <a:ext cx="4368094" cy="57603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276E33B4-97D5-4516-BA23-B1C035AD457F}"/>
              </a:ext>
            </a:extLst>
          </p:cNvPr>
          <p:cNvSpPr/>
          <p:nvPr/>
        </p:nvSpPr>
        <p:spPr>
          <a:xfrm>
            <a:off x="6096000" y="4833145"/>
            <a:ext cx="1008112" cy="46751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C72F7850-675B-4279-9676-ED6723FA3DBE}"/>
              </a:ext>
            </a:extLst>
          </p:cNvPr>
          <p:cNvCxnSpPr/>
          <p:nvPr/>
        </p:nvCxnSpPr>
        <p:spPr>
          <a:xfrm flipH="1">
            <a:off x="4422001" y="1775544"/>
            <a:ext cx="4563479" cy="717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E17706DA-B136-4D1F-86C2-FC0E04ED7666}"/>
              </a:ext>
            </a:extLst>
          </p:cNvPr>
          <p:cNvCxnSpPr>
            <a:cxnSpLocks/>
          </p:cNvCxnSpPr>
          <p:nvPr/>
        </p:nvCxnSpPr>
        <p:spPr>
          <a:xfrm flipH="1">
            <a:off x="4352355" y="2261104"/>
            <a:ext cx="4702769" cy="901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5D278964-A0FC-4C8D-BFBB-605BD65EB95B}"/>
              </a:ext>
            </a:extLst>
          </p:cNvPr>
          <p:cNvCxnSpPr/>
          <p:nvPr/>
        </p:nvCxnSpPr>
        <p:spPr>
          <a:xfrm flipH="1">
            <a:off x="7144881" y="3456794"/>
            <a:ext cx="1826520" cy="1496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>
            <a:extLst>
              <a:ext uri="{FF2B5EF4-FFF2-40B4-BE49-F238E27FC236}">
                <a16:creationId xmlns:a16="http://schemas.microsoft.com/office/drawing/2014/main" id="{B008CE92-E4B9-4AFC-9B75-506F3D6DAA76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492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7CE9D373-11F2-482F-94A8-5D38DF92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317" y="253583"/>
            <a:ext cx="9073008" cy="936104"/>
          </a:xfrm>
        </p:spPr>
        <p:txBody>
          <a:bodyPr/>
          <a:lstStyle/>
          <a:p>
            <a:r>
              <a:rPr lang="fi-FI" sz="2800" dirty="0"/>
              <a:t>LAADI EETTINEN lausunto </a:t>
            </a:r>
            <a:r>
              <a:rPr lang="fi-FI" sz="2800" u="sng" dirty="0"/>
              <a:t>ja</a:t>
            </a:r>
            <a:r>
              <a:rPr lang="fi-FI" sz="2800" dirty="0"/>
              <a:t> tutkimuslupahakemus</a:t>
            </a:r>
            <a:br>
              <a:rPr lang="fi-FI" sz="2800" dirty="0"/>
            </a:br>
            <a:r>
              <a:rPr lang="fi-FI" sz="2800" dirty="0"/>
              <a:t>				</a:t>
            </a:r>
            <a:r>
              <a:rPr lang="fi-FI" sz="2000" dirty="0"/>
              <a:t>(tutkimusprojekti) 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AD2A63-290F-4B12-8FF3-6E5FBC5B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55A21C-A482-4A2D-B3C3-7D52221C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13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BA3F2C6-91EE-4BEE-890F-1578A45C07A3}"/>
              </a:ext>
            </a:extLst>
          </p:cNvPr>
          <p:cNvSpPr txBox="1"/>
          <p:nvPr/>
        </p:nvSpPr>
        <p:spPr>
          <a:xfrm>
            <a:off x="9043592" y="1916832"/>
            <a:ext cx="31484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Voit aloittaa uuden tutkimusprojektin</a:t>
            </a:r>
            <a:r>
              <a:rPr lang="fi-FI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fi-FI" sz="1800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(sisältää eettisen lausuntohakemuksen </a:t>
            </a:r>
            <a:r>
              <a:rPr lang="fi-FI" sz="1800" u="sng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JA</a:t>
            </a:r>
            <a:r>
              <a:rPr lang="fi-FI" sz="1800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tutkimuslupahakemuksen) valitsemalla ’laadi eettinen lausunto</a:t>
            </a:r>
            <a:r>
              <a:rPr lang="fi-FI" sz="1800" u="sng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ja </a:t>
            </a:r>
            <a:r>
              <a:rPr lang="fi-FI" sz="1800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tutkimuslupahakemus’.</a:t>
            </a:r>
          </a:p>
          <a:p>
            <a:endParaRPr lang="fi-FI" dirty="0">
              <a:ln w="0">
                <a:noFill/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i-FI" sz="1800" dirty="0">
              <a:ln w="0">
                <a:noFill/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fi-FI" sz="1400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*vain yksi hakemus voi olla kerrallaan käsittelyssä </a:t>
            </a:r>
            <a:endParaRPr lang="fi-FI" sz="1400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0A15F7B-1C74-49AA-B301-060A13E4F292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2" action="ppaction://hlinksldjump"/>
              </a:rPr>
              <a:t>Palaa sisällysluetteloon</a:t>
            </a:r>
            <a:endParaRPr lang="fi-FI" sz="1000" dirty="0"/>
          </a:p>
        </p:txBody>
      </p:sp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83AC089F-D8A1-FAB4-59A9-089C8C48C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368" y="1391897"/>
            <a:ext cx="8478272" cy="4343078"/>
          </a:xfrm>
        </p:spPr>
      </p:pic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45E1998A-B6F9-5B29-3719-1BB29F4AD8C0}"/>
              </a:ext>
            </a:extLst>
          </p:cNvPr>
          <p:cNvCxnSpPr>
            <a:cxnSpLocks/>
          </p:cNvCxnSpPr>
          <p:nvPr/>
        </p:nvCxnSpPr>
        <p:spPr>
          <a:xfrm flipH="1">
            <a:off x="2747581" y="2132856"/>
            <a:ext cx="6516865" cy="108157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31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050623-26B1-4CE1-8938-9CF7EA47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715" y="391594"/>
            <a:ext cx="9073008" cy="936104"/>
          </a:xfrm>
        </p:spPr>
        <p:txBody>
          <a:bodyPr/>
          <a:lstStyle/>
          <a:p>
            <a:r>
              <a:rPr lang="fi-FI" sz="2800" dirty="0"/>
              <a:t>Laadi eettinen lausunto </a:t>
            </a:r>
            <a:r>
              <a:rPr lang="fi-FI" sz="2800" u="sng" dirty="0"/>
              <a:t>ja </a:t>
            </a:r>
            <a:r>
              <a:rPr lang="fi-FI" sz="2800" dirty="0"/>
              <a:t>tutkimuslupahakemus</a:t>
            </a:r>
            <a:br>
              <a:rPr lang="fi-FI" sz="2400" dirty="0"/>
            </a:br>
            <a:r>
              <a:rPr lang="fi-FI" sz="2400" dirty="0"/>
              <a:t>			</a:t>
            </a:r>
            <a:r>
              <a:rPr lang="fi-FI" sz="2000" dirty="0"/>
              <a:t>(tutkimusprojekti)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2FF1A7-6197-46CE-B201-7F10A607D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1AB7A2-51EB-463F-A9CD-96A27071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14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7" name="Sisällön paikkamerkki 11">
            <a:extLst>
              <a:ext uri="{FF2B5EF4-FFF2-40B4-BE49-F238E27FC236}">
                <a16:creationId xmlns:a16="http://schemas.microsoft.com/office/drawing/2014/main" id="{F2385AD2-8892-42C5-B4C6-E83E5B698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464" y="1556792"/>
            <a:ext cx="8300616" cy="4031357"/>
          </a:xfr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0963B7C2-E9DD-41B4-B315-FA2FAFEF3E1C}"/>
              </a:ext>
            </a:extLst>
          </p:cNvPr>
          <p:cNvSpPr txBox="1"/>
          <p:nvPr/>
        </p:nvSpPr>
        <p:spPr>
          <a:xfrm>
            <a:off x="9768408" y="1593056"/>
            <a:ext cx="2304256" cy="27853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50" dirty="0">
                <a:solidFill>
                  <a:schemeClr val="accent1"/>
                </a:solidFill>
              </a:rPr>
              <a:t>Täytä pakolliset kentät ja merkitse viiva (-) mikäli et tiedä jotain näistä.</a:t>
            </a:r>
          </a:p>
          <a:p>
            <a:endParaRPr lang="fi-FI" sz="1250" dirty="0">
              <a:solidFill>
                <a:schemeClr val="accent1"/>
              </a:solidFill>
            </a:endParaRPr>
          </a:p>
          <a:p>
            <a:r>
              <a:rPr lang="fi-FI" sz="1250" dirty="0">
                <a:solidFill>
                  <a:schemeClr val="accent1"/>
                </a:solidFill>
              </a:rPr>
              <a:t>Valitse ’Luo uusi tutkimusprojekti’ ja sinulle avautuu uuden tutkimuksen tietojen tallennus -valikko.</a:t>
            </a:r>
          </a:p>
          <a:p>
            <a:r>
              <a:rPr lang="fi-FI" sz="1250" dirty="0">
                <a:solidFill>
                  <a:schemeClr val="accent1"/>
                </a:solidFill>
              </a:rPr>
              <a:t> </a:t>
            </a:r>
          </a:p>
          <a:p>
            <a:r>
              <a:rPr lang="fi-FI" sz="1250" dirty="0">
                <a:solidFill>
                  <a:schemeClr val="accent1"/>
                </a:solidFill>
                <a:ea typeface="+mn-lt"/>
                <a:cs typeface="+mn-lt"/>
              </a:rPr>
              <a:t>Siirrä hiiren kursori minkä tahansa info     –painikkeen päälle ja saat esiin lisäinfo-tekstin. </a:t>
            </a:r>
            <a:endParaRPr lang="fi-FI" dirty="0">
              <a:solidFill>
                <a:schemeClr val="accent1"/>
              </a:solidFill>
            </a:endParaRPr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11ADFEF7-814B-448A-A63A-CD442A5B4A6F}"/>
              </a:ext>
            </a:extLst>
          </p:cNvPr>
          <p:cNvCxnSpPr>
            <a:cxnSpLocks/>
          </p:cNvCxnSpPr>
          <p:nvPr/>
        </p:nvCxnSpPr>
        <p:spPr>
          <a:xfrm flipH="1">
            <a:off x="7788233" y="3105150"/>
            <a:ext cx="1980175" cy="2159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E0DA9FCB-496B-4170-B187-6C6038BCEE52}"/>
              </a:ext>
            </a:extLst>
          </p:cNvPr>
          <p:cNvCxnSpPr>
            <a:cxnSpLocks/>
          </p:cNvCxnSpPr>
          <p:nvPr/>
        </p:nvCxnSpPr>
        <p:spPr>
          <a:xfrm flipH="1" flipV="1">
            <a:off x="7896201" y="3501008"/>
            <a:ext cx="1872207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>
            <a:extLst>
              <a:ext uri="{FF2B5EF4-FFF2-40B4-BE49-F238E27FC236}">
                <a16:creationId xmlns:a16="http://schemas.microsoft.com/office/drawing/2014/main" id="{7B9F0B15-9F53-4947-B14C-9DC101399F26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425118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02714B0-8E60-41EC-BFA7-A3E067D4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317" y="497948"/>
            <a:ext cx="9073008" cy="842820"/>
          </a:xfrm>
        </p:spPr>
        <p:txBody>
          <a:bodyPr/>
          <a:lstStyle/>
          <a:p>
            <a:r>
              <a:rPr lang="fi-FI" sz="2800" dirty="0"/>
              <a:t>Laadi eettinen lausunto </a:t>
            </a:r>
            <a:r>
              <a:rPr lang="fi-FI" sz="2800" u="sng" dirty="0"/>
              <a:t>ja</a:t>
            </a:r>
            <a:r>
              <a:rPr lang="fi-FI" sz="2800" dirty="0"/>
              <a:t> tutkimuslupahakemus</a:t>
            </a:r>
            <a:br>
              <a:rPr lang="fi-FI" sz="2800" dirty="0"/>
            </a:br>
            <a:r>
              <a:rPr lang="fi-FI" sz="2800" dirty="0"/>
              <a:t>				</a:t>
            </a:r>
            <a:r>
              <a:rPr lang="fi-FI" sz="2000" dirty="0"/>
              <a:t>(tutkimusprojekti)</a:t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BFFE10-07C7-44FB-BF1B-1B5FCE6F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259B852-2AF1-4098-9BC3-321E7842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15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8571DC9-5859-4018-BEFB-45E886DCD569}"/>
              </a:ext>
            </a:extLst>
          </p:cNvPr>
          <p:cNvSpPr txBox="1"/>
          <p:nvPr/>
        </p:nvSpPr>
        <p:spPr>
          <a:xfrm>
            <a:off x="9959752" y="1128611"/>
            <a:ext cx="2232248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400" dirty="0">
                <a:solidFill>
                  <a:schemeClr val="accent1"/>
                </a:solidFill>
              </a:rPr>
              <a:t>Tutkimusprojektin tietoja syötetään eri välilehdille. </a:t>
            </a:r>
          </a:p>
          <a:p>
            <a:endParaRPr lang="fi-FI" sz="1400" dirty="0">
              <a:solidFill>
                <a:schemeClr val="accent1"/>
              </a:solidFill>
            </a:endParaRPr>
          </a:p>
          <a:p>
            <a:r>
              <a:rPr lang="fi-FI" sz="1400" dirty="0">
                <a:solidFill>
                  <a:srgbClr val="FF0000"/>
                </a:solidFill>
              </a:rPr>
              <a:t>Muista tallentaa!</a:t>
            </a:r>
          </a:p>
          <a:p>
            <a:r>
              <a:rPr lang="fi-FI" sz="1400" dirty="0">
                <a:solidFill>
                  <a:schemeClr val="accent1"/>
                </a:solidFill>
              </a:rPr>
              <a:t>Voit tallentaa projektin tiedot missä tahansa vaiheessa tallennus-painikkeella. </a:t>
            </a:r>
          </a:p>
          <a:p>
            <a:endParaRPr lang="fi-FI" sz="1400" dirty="0">
              <a:solidFill>
                <a:schemeClr val="accent1"/>
              </a:solidFill>
            </a:endParaRPr>
          </a:p>
          <a:p>
            <a:r>
              <a:rPr lang="fi-FI" sz="1400" dirty="0">
                <a:solidFill>
                  <a:schemeClr val="accent1"/>
                </a:solidFill>
              </a:rPr>
              <a:t>Kun syötät projektin tietoja, ne tallentuvat myös hakemuksille (eettinen ja tutkimuslupa). </a:t>
            </a:r>
          </a:p>
          <a:p>
            <a:endParaRPr lang="fi-FI" sz="1400" dirty="0">
              <a:solidFill>
                <a:schemeClr val="accent1"/>
              </a:solidFill>
            </a:endParaRPr>
          </a:p>
          <a:p>
            <a:r>
              <a:rPr lang="fi-FI" sz="1400" dirty="0">
                <a:solidFill>
                  <a:schemeClr val="accent1"/>
                </a:solidFill>
              </a:rPr>
              <a:t>Pääset luomaan hakemuksen välilehdeltä 10. Esikatselu.</a:t>
            </a:r>
          </a:p>
          <a:p>
            <a:endParaRPr lang="fi-FI" sz="1400" dirty="0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BE40B7E8-5AFA-4442-B5B6-F97B79CD384F}"/>
              </a:ext>
            </a:extLst>
          </p:cNvPr>
          <p:cNvSpPr/>
          <p:nvPr/>
        </p:nvSpPr>
        <p:spPr>
          <a:xfrm>
            <a:off x="2279576" y="2924944"/>
            <a:ext cx="6552728" cy="1008112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9D1CF05-62EA-45C7-8B63-969A687E64BF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2" action="ppaction://hlinksldjump"/>
              </a:rPr>
              <a:t>Palaa sisällysluetteloon</a:t>
            </a:r>
            <a:endParaRPr lang="fi-FI" sz="1000" dirty="0"/>
          </a:p>
        </p:txBody>
      </p:sp>
      <p:pic>
        <p:nvPicPr>
          <p:cNvPr id="16" name="Sisällön paikkamerkki 15">
            <a:extLst>
              <a:ext uri="{FF2B5EF4-FFF2-40B4-BE49-F238E27FC236}">
                <a16:creationId xmlns:a16="http://schemas.microsoft.com/office/drawing/2014/main" id="{F40B8542-6562-5468-11F5-721B490E2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8398" y="1671351"/>
            <a:ext cx="8469896" cy="3743325"/>
          </a:xfrm>
          <a:prstGeom prst="rect">
            <a:avLst/>
          </a:prstGeom>
        </p:spPr>
      </p:pic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DDA531DB-79C1-B1AC-AB22-A0059FC72104}"/>
              </a:ext>
            </a:extLst>
          </p:cNvPr>
          <p:cNvCxnSpPr/>
          <p:nvPr/>
        </p:nvCxnSpPr>
        <p:spPr>
          <a:xfrm flipH="1">
            <a:off x="9480376" y="2132856"/>
            <a:ext cx="479376" cy="158417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FDB6996E-29F8-AD1E-E0D7-28B1CE61685A}"/>
              </a:ext>
            </a:extLst>
          </p:cNvPr>
          <p:cNvCxnSpPr>
            <a:cxnSpLocks/>
          </p:cNvCxnSpPr>
          <p:nvPr/>
        </p:nvCxnSpPr>
        <p:spPr>
          <a:xfrm flipH="1">
            <a:off x="5555940" y="1340768"/>
            <a:ext cx="4356484" cy="1872208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59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206E18F-A145-4BA4-8120-B3C07D49A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317" y="656296"/>
            <a:ext cx="9073008" cy="936104"/>
          </a:xfrm>
        </p:spPr>
        <p:txBody>
          <a:bodyPr/>
          <a:lstStyle/>
          <a:p>
            <a:pPr algn="ctr"/>
            <a:r>
              <a:rPr lang="fi-FI" sz="2800" dirty="0"/>
              <a:t>muutoshakemus tutkimuslupaan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3AC9DC-D49F-4037-9996-86DF6FDD9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E06E13-0EA7-489B-A642-007D5CA7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16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C75AA18-656A-4BC1-B22B-0B8886DB0FE5}"/>
              </a:ext>
            </a:extLst>
          </p:cNvPr>
          <p:cNvSpPr txBox="1"/>
          <p:nvPr/>
        </p:nvSpPr>
        <p:spPr>
          <a:xfrm>
            <a:off x="9792070" y="1736777"/>
            <a:ext cx="221853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chemeClr val="accent1"/>
                </a:solidFill>
              </a:rPr>
              <a:t>Valitse ensin ’Laadi tutkimuslupahakemus tai muutos’</a:t>
            </a:r>
          </a:p>
          <a:p>
            <a:pPr marL="285750" indent="-285750">
              <a:buFontTx/>
              <a:buChar char="-"/>
            </a:pPr>
            <a:r>
              <a:rPr lang="fi-FI" sz="1100" dirty="0">
                <a:solidFill>
                  <a:schemeClr val="accent1"/>
                </a:solidFill>
              </a:rPr>
              <a:t>saat listan omista tutkimuksista, josta voit valita mihin tutkimukseen teet muutoshakemuksen</a:t>
            </a:r>
          </a:p>
          <a:p>
            <a:endParaRPr lang="fi-FI" sz="1100" dirty="0">
              <a:solidFill>
                <a:schemeClr val="accent1"/>
              </a:solidFill>
            </a:endParaRPr>
          </a:p>
          <a:p>
            <a:r>
              <a:rPr lang="fi-FI" sz="1100" b="1" dirty="0">
                <a:solidFill>
                  <a:schemeClr val="accent1"/>
                </a:solidFill>
              </a:rPr>
              <a:t>Muutoshakemus luodaan jo olemassa olevaan tutkimuslupaan.</a:t>
            </a:r>
            <a:endParaRPr lang="fi-FI" sz="1100" dirty="0">
              <a:solidFill>
                <a:schemeClr val="accent1"/>
              </a:solidFill>
            </a:endParaRPr>
          </a:p>
          <a:p>
            <a:r>
              <a:rPr lang="fi-FI" sz="1100" dirty="0">
                <a:solidFill>
                  <a:schemeClr val="accent1"/>
                </a:solidFill>
              </a:rPr>
              <a:t>****</a:t>
            </a:r>
          </a:p>
          <a:p>
            <a:endParaRPr lang="fi-FI" sz="1100" dirty="0">
              <a:solidFill>
                <a:schemeClr val="accent1"/>
              </a:solidFill>
            </a:endParaRPr>
          </a:p>
          <a:p>
            <a:r>
              <a:rPr lang="fi-FI" sz="1100" dirty="0">
                <a:solidFill>
                  <a:schemeClr val="accent1"/>
                </a:solidFill>
              </a:rPr>
              <a:t>Käsittelyssä olevat tutkimuslupahakemukset löytyvät esimerkiksi sivupalkista. 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57F3AA02-AECB-4E21-8E46-25E6F90E7CA7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2" action="ppaction://hlinksldjump"/>
              </a:rPr>
              <a:t>Palaa sisällysluetteloon</a:t>
            </a:r>
            <a:endParaRPr lang="fi-FI" sz="1000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B57393B6-1923-4AF2-633E-4C89E64DC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1504" y="1349522"/>
            <a:ext cx="7791896" cy="4382942"/>
          </a:xfrm>
          <a:prstGeom prst="rect">
            <a:avLst/>
          </a:prstGeom>
        </p:spPr>
      </p:pic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49997097-74FD-A30B-6189-DA9B3D1CC148}"/>
              </a:ext>
            </a:extLst>
          </p:cNvPr>
          <p:cNvCxnSpPr/>
          <p:nvPr/>
        </p:nvCxnSpPr>
        <p:spPr>
          <a:xfrm flipH="1">
            <a:off x="3431704" y="1844824"/>
            <a:ext cx="6360366" cy="1152128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76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F3DA0F1-78A4-4C4B-B50D-FD708946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706" y="579004"/>
            <a:ext cx="9073008" cy="936104"/>
          </a:xfrm>
        </p:spPr>
        <p:txBody>
          <a:bodyPr/>
          <a:lstStyle/>
          <a:p>
            <a:pPr algn="ctr"/>
            <a:r>
              <a:rPr lang="fi-FI" sz="2800" dirty="0"/>
              <a:t>muutoshakemus hus tutkimuslupaan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5C06A1-62AF-4DBE-8021-0C313B11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BCF9B7-099E-4A70-964A-44BD58AC1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17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9FE84FB3-9EEC-4096-80B1-80167B411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456" y="1556792"/>
            <a:ext cx="8605310" cy="4031357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1CDBDB27-9B52-4929-A06E-ACC75069C178}"/>
              </a:ext>
            </a:extLst>
          </p:cNvPr>
          <p:cNvSpPr txBox="1"/>
          <p:nvPr/>
        </p:nvSpPr>
        <p:spPr>
          <a:xfrm>
            <a:off x="10056440" y="1434737"/>
            <a:ext cx="1999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1"/>
                </a:solidFill>
              </a:rPr>
              <a:t>Muuta kaikki tarvittavat tiedot eri välilehdille. </a:t>
            </a:r>
          </a:p>
          <a:p>
            <a:endParaRPr lang="fi-FI" sz="1400" dirty="0">
              <a:solidFill>
                <a:schemeClr val="accent1"/>
              </a:solidFill>
            </a:endParaRPr>
          </a:p>
          <a:p>
            <a:r>
              <a:rPr lang="fi-FI" sz="1400" dirty="0">
                <a:solidFill>
                  <a:schemeClr val="accent1"/>
                </a:solidFill>
              </a:rPr>
              <a:t>Liitteiden vaihtaminen: </a:t>
            </a:r>
          </a:p>
          <a:p>
            <a:pPr marL="285750" indent="-285750">
              <a:buFontTx/>
              <a:buChar char="-"/>
            </a:pPr>
            <a:r>
              <a:rPr lang="fi-FI" sz="1400" dirty="0">
                <a:solidFill>
                  <a:schemeClr val="accent1"/>
                </a:solidFill>
              </a:rPr>
              <a:t>Valitse ’Vaihda liite’</a:t>
            </a:r>
          </a:p>
          <a:p>
            <a:pPr marL="285750" indent="-285750">
              <a:buFontTx/>
              <a:buChar char="-"/>
            </a:pPr>
            <a:r>
              <a:rPr lang="fi-FI" sz="1400" dirty="0">
                <a:solidFill>
                  <a:schemeClr val="accent1"/>
                </a:solidFill>
              </a:rPr>
              <a:t>Liitteet joko ”raahataan” oikeaan kohtaan tai valitaan oman työpöydän kansioista.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E3DD0CD9-6E31-4644-8C3C-96C380FA1B87}"/>
              </a:ext>
            </a:extLst>
          </p:cNvPr>
          <p:cNvSpPr/>
          <p:nvPr/>
        </p:nvSpPr>
        <p:spPr>
          <a:xfrm>
            <a:off x="1979720" y="1340767"/>
            <a:ext cx="7004482" cy="93610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C07B06D8-511A-47CC-8E90-84E95CBB99E1}"/>
              </a:ext>
            </a:extLst>
          </p:cNvPr>
          <p:cNvCxnSpPr>
            <a:cxnSpLocks/>
          </p:cNvCxnSpPr>
          <p:nvPr/>
        </p:nvCxnSpPr>
        <p:spPr>
          <a:xfrm flipH="1" flipV="1">
            <a:off x="9045745" y="1772814"/>
            <a:ext cx="1000230" cy="36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067598F8-A131-4DFC-BC95-8716AC33D5B4}"/>
              </a:ext>
            </a:extLst>
          </p:cNvPr>
          <p:cNvCxnSpPr>
            <a:cxnSpLocks/>
          </p:cNvCxnSpPr>
          <p:nvPr/>
        </p:nvCxnSpPr>
        <p:spPr>
          <a:xfrm flipH="1">
            <a:off x="7788233" y="2672913"/>
            <a:ext cx="2137138" cy="61207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i 14">
            <a:extLst>
              <a:ext uri="{FF2B5EF4-FFF2-40B4-BE49-F238E27FC236}">
                <a16:creationId xmlns:a16="http://schemas.microsoft.com/office/drawing/2014/main" id="{A3DAF68C-4DAF-44DD-B7E3-D766833E0611}"/>
              </a:ext>
            </a:extLst>
          </p:cNvPr>
          <p:cNvSpPr/>
          <p:nvPr/>
        </p:nvSpPr>
        <p:spPr>
          <a:xfrm>
            <a:off x="6880195" y="3169329"/>
            <a:ext cx="1016006" cy="47569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EFECAE99-3EFD-40DB-B04E-113F07707DE4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0545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4BAC2D5-425F-4BFA-9BF6-B8A596F61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2800" dirty="0"/>
              <a:t>muutoshakemus hus tutkimuslupaan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8115C5-08EC-4422-8065-D69CA817C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7CB569-882B-4061-A8FF-F1FF7B32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18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794B3493-22B0-4201-94A4-A8741D122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456" y="1628800"/>
            <a:ext cx="8208912" cy="384310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3A422452-E6F9-467B-B2C0-DBC5F696B03E}"/>
              </a:ext>
            </a:extLst>
          </p:cNvPr>
          <p:cNvSpPr txBox="1"/>
          <p:nvPr/>
        </p:nvSpPr>
        <p:spPr>
          <a:xfrm>
            <a:off x="9840416" y="1340768"/>
            <a:ext cx="2016224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400" dirty="0">
                <a:solidFill>
                  <a:schemeClr val="accent1"/>
                </a:solidFill>
              </a:rPr>
              <a:t>Mikäli ohjelma havaitsee hakemuksessa puutteita, ne näkyvät punaisessa palkissa. Hakemusta ei voi lähettää ennen kuin puutteet on korjattu.</a:t>
            </a:r>
          </a:p>
          <a:p>
            <a:endParaRPr lang="fi-FI" sz="1400" dirty="0">
              <a:solidFill>
                <a:schemeClr val="accent1"/>
              </a:solidFill>
            </a:endParaRPr>
          </a:p>
          <a:p>
            <a:r>
              <a:rPr lang="fi-FI" sz="1400" dirty="0">
                <a:solidFill>
                  <a:schemeClr val="accent1"/>
                </a:solidFill>
              </a:rPr>
              <a:t>Täytä pakolliset tiedot ja tee muut tarvittavat muutokset eri välilehdillä, liitä tarvittavat liitteet ja lähetä hakemus käsittelyyn. </a:t>
            </a:r>
          </a:p>
          <a:p>
            <a:endParaRPr lang="fi-FI" sz="1400" dirty="0">
              <a:solidFill>
                <a:schemeClr val="accent1"/>
              </a:solidFill>
            </a:endParaRPr>
          </a:p>
          <a:p>
            <a:endParaRPr lang="fi-FI" sz="1400" dirty="0">
              <a:solidFill>
                <a:schemeClr val="accent1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CE85E82-7B53-4D0E-8AD8-69A9B5AFE6CB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16441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206E18F-A145-4BA4-8120-B3C07D49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Liitteen lisäys olemassa olevaan tutkimuslupaan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3AC9DC-D49F-4037-9996-86DF6FDD9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E06E13-0EA7-489B-A642-007D5CA7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19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C75AA18-656A-4BC1-B22B-0B8886DB0FE5}"/>
              </a:ext>
            </a:extLst>
          </p:cNvPr>
          <p:cNvSpPr txBox="1"/>
          <p:nvPr/>
        </p:nvSpPr>
        <p:spPr>
          <a:xfrm>
            <a:off x="9011083" y="1712191"/>
            <a:ext cx="274616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1"/>
                </a:solidFill>
              </a:rPr>
              <a:t>Valitse ensin ’Laadi tutkimuslupahakemus tai muutos’</a:t>
            </a:r>
          </a:p>
          <a:p>
            <a:pPr marL="285750" indent="-285750">
              <a:buFontTx/>
              <a:buChar char="-"/>
            </a:pPr>
            <a:r>
              <a:rPr lang="fi-FI" sz="1400" dirty="0">
                <a:solidFill>
                  <a:schemeClr val="accent1"/>
                </a:solidFill>
              </a:rPr>
              <a:t>saat listan omista tutkimuksista, josta voit valita mihin tutkimukseen teet muutoshakemuksen</a:t>
            </a:r>
          </a:p>
          <a:p>
            <a:endParaRPr lang="fi-FI" sz="1400" dirty="0">
              <a:solidFill>
                <a:schemeClr val="accent1"/>
              </a:solidFill>
            </a:endParaRPr>
          </a:p>
          <a:p>
            <a:r>
              <a:rPr lang="fi-FI" sz="1400" b="1" dirty="0">
                <a:solidFill>
                  <a:schemeClr val="accent1"/>
                </a:solidFill>
              </a:rPr>
              <a:t>Muutoshakemus luodaan jo olemassa olevaan tutkimuslupaan.</a:t>
            </a:r>
            <a:endParaRPr lang="fi-FI" sz="1400" dirty="0">
              <a:solidFill>
                <a:schemeClr val="accent1"/>
              </a:solidFill>
            </a:endParaRPr>
          </a:p>
          <a:p>
            <a:r>
              <a:rPr lang="fi-FI" sz="1400" dirty="0">
                <a:solidFill>
                  <a:schemeClr val="accent1"/>
                </a:solidFill>
              </a:rPr>
              <a:t>****</a:t>
            </a:r>
          </a:p>
          <a:p>
            <a:endParaRPr lang="fi-FI" sz="1400" dirty="0">
              <a:solidFill>
                <a:schemeClr val="accent1"/>
              </a:solidFill>
            </a:endParaRPr>
          </a:p>
          <a:p>
            <a:endParaRPr lang="fi-FI" sz="1400" dirty="0">
              <a:solidFill>
                <a:schemeClr val="accent1"/>
              </a:solidFill>
            </a:endParaRPr>
          </a:p>
          <a:p>
            <a:r>
              <a:rPr lang="fi-FI" sz="1400" b="1" dirty="0">
                <a:solidFill>
                  <a:schemeClr val="accent1"/>
                </a:solidFill>
              </a:rPr>
              <a:t>Lisää liite voimassa olevaan tutkimuslupaan (esim. muuttunut kustannusarvio.)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57F3AA02-AECB-4E21-8E46-25E6F90E7CA7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2" action="ppaction://hlinksldjump"/>
              </a:rPr>
              <a:t>Palaa sisällysluetteloon</a:t>
            </a:r>
            <a:endParaRPr lang="fi-FI" sz="1000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B57393B6-1923-4AF2-633E-4C89E64DC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2993" y="1742609"/>
            <a:ext cx="7128792" cy="4009946"/>
          </a:xfrm>
          <a:prstGeom prst="rect">
            <a:avLst/>
          </a:prstGeom>
        </p:spPr>
      </p:pic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49997097-74FD-A30B-6189-DA9B3D1CC148}"/>
              </a:ext>
            </a:extLst>
          </p:cNvPr>
          <p:cNvCxnSpPr>
            <a:cxnSpLocks/>
          </p:cNvCxnSpPr>
          <p:nvPr/>
        </p:nvCxnSpPr>
        <p:spPr>
          <a:xfrm flipH="1">
            <a:off x="2850904" y="2060848"/>
            <a:ext cx="6053408" cy="106582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98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F1E55D-DB45-AE4A-BEE1-0CDF1D979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802" y="332656"/>
            <a:ext cx="10152781" cy="5544616"/>
          </a:xfrm>
        </p:spPr>
        <p:txBody>
          <a:bodyPr/>
          <a:lstStyle/>
          <a:p>
            <a:r>
              <a:rPr lang="fi-FI" sz="1800" dirty="0"/>
              <a:t>Sisällysluettelo</a:t>
            </a:r>
          </a:p>
          <a:p>
            <a:r>
              <a:rPr lang="fi-FI" sz="1600" dirty="0">
                <a:hlinkClick r:id="rId2" action="ppaction://hlinksldjump"/>
              </a:rPr>
              <a:t>Sivu 3: Usein kysytyt kysymykset</a:t>
            </a:r>
            <a:endParaRPr lang="fi-FI" sz="1600" dirty="0"/>
          </a:p>
          <a:p>
            <a:r>
              <a:rPr lang="fi-FI" sz="1600" dirty="0">
                <a:hlinkClick r:id="rId3" action="ppaction://hlinksldjump"/>
              </a:rPr>
              <a:t>Sivu 4: Huomioitavia asioita</a:t>
            </a:r>
            <a:endParaRPr lang="fi-FI" sz="1600" dirty="0"/>
          </a:p>
          <a:p>
            <a:r>
              <a:rPr lang="fi-FI" sz="1600" dirty="0">
                <a:hlinkClick r:id="rId4" action="ppaction://hlinksldjump"/>
              </a:rPr>
              <a:t>Sivu 5: Etusivun toiminnot</a:t>
            </a:r>
            <a:endParaRPr lang="fi-FI" sz="1600" dirty="0"/>
          </a:p>
          <a:p>
            <a:r>
              <a:rPr lang="fi-FI" sz="1600" dirty="0">
                <a:hlinkClick r:id="rId5" action="ppaction://hlinksldjump"/>
              </a:rPr>
              <a:t>Sivu 6: Sivupalkin toiminnot</a:t>
            </a:r>
            <a:endParaRPr lang="fi-FI" sz="1600" dirty="0"/>
          </a:p>
          <a:p>
            <a:r>
              <a:rPr lang="fi-FI" sz="1600" dirty="0">
                <a:hlinkClick r:id="rId6" action="ppaction://hlinksldjump"/>
              </a:rPr>
              <a:t>Sivu 7: Laadi VAIN eettinen lausuntohakemus</a:t>
            </a:r>
            <a:endParaRPr lang="fi-FI" sz="1600" dirty="0"/>
          </a:p>
          <a:p>
            <a:r>
              <a:rPr lang="fi-FI" sz="1600" dirty="0">
                <a:hlinkClick r:id="rId7" action="ppaction://hlinksldjump"/>
              </a:rPr>
              <a:t>Sivu 8: Muut lausuntohakemukset eettiselle toimikunnalle</a:t>
            </a:r>
            <a:endParaRPr lang="fi-FI" sz="1600" dirty="0"/>
          </a:p>
          <a:p>
            <a:r>
              <a:rPr lang="fi-FI" sz="1600" dirty="0">
                <a:hlinkClick r:id="rId5" action="ppaction://hlinksldjump"/>
              </a:rPr>
              <a:t>Sivu 9: Laadi VAIN tutkimuslupahakemus</a:t>
            </a:r>
            <a:endParaRPr lang="fi-FI" sz="1600" dirty="0"/>
          </a:p>
          <a:p>
            <a:r>
              <a:rPr lang="fi-FI" sz="1600" dirty="0">
                <a:hlinkClick r:id="rId8" action="ppaction://hlinksldjump"/>
              </a:rPr>
              <a:t>Sivu 13: Laadi eettinen lausunto JA tutkimuslupahakemus</a:t>
            </a:r>
            <a:endParaRPr lang="fi-FI" sz="1600" dirty="0"/>
          </a:p>
          <a:p>
            <a:r>
              <a:rPr lang="fi-FI" sz="1600" dirty="0">
                <a:hlinkClick r:id="rId9" action="ppaction://hlinksldjump"/>
              </a:rPr>
              <a:t>Sivu 16: </a:t>
            </a:r>
            <a:r>
              <a:rPr lang="fi-FI" sz="1600" dirty="0">
                <a:ea typeface="+mn-lt"/>
                <a:cs typeface="+mn-lt"/>
                <a:hlinkClick r:id="rId9" action="ppaction://hlinksldjump"/>
              </a:rPr>
              <a:t>Muutoshakemus tutkimuslupaan</a:t>
            </a:r>
            <a:endParaRPr lang="fi-FI" sz="1600" dirty="0">
              <a:ea typeface="+mn-lt"/>
              <a:cs typeface="+mn-lt"/>
            </a:endParaRPr>
          </a:p>
          <a:p>
            <a:r>
              <a:rPr lang="fi-FI" sz="1600" dirty="0">
                <a:solidFill>
                  <a:srgbClr val="28509B"/>
                </a:solidFill>
                <a:ea typeface="+mn-lt"/>
                <a:cs typeface="+mn-lt"/>
                <a:hlinkClick r:id="rId10" action="ppaction://hlinksldjump"/>
              </a:rPr>
              <a:t>Sivu 19: </a:t>
            </a:r>
            <a:r>
              <a:rPr lang="fi-FI" sz="1600" dirty="0">
                <a:solidFill>
                  <a:srgbClr val="28509B"/>
                </a:solidFill>
                <a:hlinkClick r:id="rId10" action="ppaction://hlinksldjump"/>
              </a:rPr>
              <a:t>Liitteen lisäys olemassa olevaan tutkimuslupaan</a:t>
            </a:r>
            <a:endParaRPr lang="fi-FI" sz="1600" dirty="0">
              <a:solidFill>
                <a:srgbClr val="28509B"/>
              </a:solidFill>
              <a:ea typeface="+mn-lt"/>
              <a:cs typeface="+mn-lt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sz="1600" dirty="0">
                <a:hlinkClick r:id="rId12" action="ppaction://hlinksldjump"/>
              </a:rPr>
              <a:t>Sivu 25: Tutkimuksen päättäminen Tutkijan työpöydällä</a:t>
            </a:r>
            <a:endParaRPr lang="fi-FI" sz="1600" dirty="0"/>
          </a:p>
          <a:p>
            <a:r>
              <a:rPr lang="fi-FI" sz="1600" dirty="0">
                <a:hlinkClick r:id="rId13" action="ppaction://hlinksldjump"/>
              </a:rPr>
              <a:t>Sivu 26: Tietolupahakemus </a:t>
            </a:r>
            <a:r>
              <a:rPr lang="fi-FI" sz="1600" dirty="0" err="1">
                <a:hlinkClick r:id="rId13" action="ppaction://hlinksldjump"/>
              </a:rPr>
              <a:t>HUSin</a:t>
            </a:r>
            <a:r>
              <a:rPr lang="fi-FI" sz="1600" dirty="0">
                <a:hlinkClick r:id="rId13" action="ppaction://hlinksldjump"/>
              </a:rPr>
              <a:t> ulkopuolisille</a:t>
            </a:r>
            <a:endParaRPr lang="fi-FI" sz="1600" dirty="0">
              <a:hlinkClick r:id="" action="ppaction://noaction"/>
            </a:endParaRPr>
          </a:p>
          <a:p>
            <a:r>
              <a:rPr lang="fi-FI" sz="1600" dirty="0">
                <a:hlinkClick r:id="rId14" action="ppaction://hlinksldjump"/>
              </a:rPr>
              <a:t>Sivu 28: Rekisteröitymis- ja kirjautumisohje </a:t>
            </a:r>
            <a:r>
              <a:rPr lang="fi-FI" sz="1600" dirty="0" err="1">
                <a:hlinkClick r:id="rId14" action="ppaction://hlinksldjump"/>
              </a:rPr>
              <a:t>HUSin</a:t>
            </a:r>
            <a:r>
              <a:rPr lang="fi-FI" sz="1600" dirty="0">
                <a:hlinkClick r:id="rId14" action="ppaction://hlinksldjump"/>
              </a:rPr>
              <a:t> ulkopuolisille</a:t>
            </a:r>
            <a:endParaRPr lang="fi-FI" sz="1600" dirty="0"/>
          </a:p>
          <a:p>
            <a:r>
              <a:rPr lang="fi-FI" sz="1600" dirty="0">
                <a:hlinkClick r:id="rId15" action="ppaction://hlinksldjump"/>
              </a:rPr>
              <a:t>Sivu 29: Opinnäytetyöohje</a:t>
            </a:r>
            <a:endParaRPr lang="fi-FI" sz="1600" dirty="0"/>
          </a:p>
          <a:p>
            <a:r>
              <a:rPr lang="fi-FI" sz="1600" dirty="0">
                <a:hlinkClick r:id="rId16" action="ppaction://hlinksldjump"/>
              </a:rPr>
              <a:t>Sivu 52: HUS Acamedic tilaus</a:t>
            </a:r>
            <a:endParaRPr lang="fi-FI" sz="1600" dirty="0"/>
          </a:p>
          <a:p>
            <a:pPr>
              <a:lnSpc>
                <a:spcPts val="2500"/>
              </a:lnSpc>
            </a:pPr>
            <a:endParaRPr lang="fi-FI" sz="2000" dirty="0"/>
          </a:p>
          <a:p>
            <a:pPr>
              <a:lnSpc>
                <a:spcPts val="2500"/>
              </a:lnSpc>
            </a:pPr>
            <a:endParaRPr lang="fi-FI" sz="2000" dirty="0">
              <a:hlinkClick r:id="rId17"/>
            </a:endParaRPr>
          </a:p>
          <a:p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50702-B5F8-0140-83DE-F507478E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261EA-E997-B246-ABD8-A31D6C2E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2</a:t>
            </a:fld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3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206E18F-A145-4BA4-8120-B3C07D49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Liitteen lisäys olemassa olevaan tutkimuslupaan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3AC9DC-D49F-4037-9996-86DF6FDD9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E06E13-0EA7-489B-A642-007D5CA7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20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C75AA18-656A-4BC1-B22B-0B8886DB0FE5}"/>
              </a:ext>
            </a:extLst>
          </p:cNvPr>
          <p:cNvSpPr txBox="1"/>
          <p:nvPr/>
        </p:nvSpPr>
        <p:spPr>
          <a:xfrm>
            <a:off x="9408368" y="1397485"/>
            <a:ext cx="2218538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1"/>
                </a:solidFill>
              </a:rPr>
              <a:t>Valitse Esikatselu </a:t>
            </a:r>
          </a:p>
          <a:p>
            <a:endParaRPr lang="fi-FI" sz="1400" dirty="0">
              <a:solidFill>
                <a:schemeClr val="accent1"/>
              </a:solidFill>
            </a:endParaRPr>
          </a:p>
          <a:p>
            <a:r>
              <a:rPr lang="fi-FI" sz="1400" b="1" dirty="0">
                <a:solidFill>
                  <a:schemeClr val="accent1"/>
                </a:solidFill>
              </a:rPr>
              <a:t> Liite lisätään muutoshakemuksena jo olemassa olevaan tutkimuslupaan.</a:t>
            </a:r>
            <a:endParaRPr lang="fi-FI" sz="1400" dirty="0">
              <a:solidFill>
                <a:schemeClr val="accent1"/>
              </a:solidFill>
            </a:endParaRPr>
          </a:p>
          <a:p>
            <a:r>
              <a:rPr lang="fi-FI" sz="1400" dirty="0">
                <a:solidFill>
                  <a:schemeClr val="accent1"/>
                </a:solidFill>
              </a:rPr>
              <a:t>****</a:t>
            </a:r>
          </a:p>
          <a:p>
            <a:endParaRPr lang="fi-FI" sz="1100" dirty="0">
              <a:solidFill>
                <a:schemeClr val="accent1"/>
              </a:solidFill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57F3AA02-AECB-4E21-8E46-25E6F90E7CA7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2" action="ppaction://hlinksldjump"/>
              </a:rPr>
              <a:t>Palaa sisällysluetteloon</a:t>
            </a:r>
            <a:endParaRPr lang="fi-FI" sz="1000" dirty="0"/>
          </a:p>
        </p:txBody>
      </p:sp>
      <p:pic>
        <p:nvPicPr>
          <p:cNvPr id="18" name="Sisällön paikkamerkki 17">
            <a:extLst>
              <a:ext uri="{FF2B5EF4-FFF2-40B4-BE49-F238E27FC236}">
                <a16:creationId xmlns:a16="http://schemas.microsoft.com/office/drawing/2014/main" id="{4B45535F-4ADD-6BE4-4C2E-9CE4C0D0C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6631" y="3173184"/>
            <a:ext cx="11434639" cy="1741751"/>
          </a:xfrm>
        </p:spPr>
      </p:pic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4EE4001C-F6FF-6459-778D-FCFB8C0E72B6}"/>
              </a:ext>
            </a:extLst>
          </p:cNvPr>
          <p:cNvCxnSpPr>
            <a:cxnSpLocks/>
          </p:cNvCxnSpPr>
          <p:nvPr/>
        </p:nvCxnSpPr>
        <p:spPr>
          <a:xfrm flipH="1">
            <a:off x="8760296" y="1700808"/>
            <a:ext cx="648072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39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206E18F-A145-4BA4-8120-B3C07D49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Liitteen lisäys olemassa olevaan tutkimuslupaan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3AC9DC-D49F-4037-9996-86DF6FDD9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E06E13-0EA7-489B-A642-007D5CA7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21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C75AA18-656A-4BC1-B22B-0B8886DB0FE5}"/>
              </a:ext>
            </a:extLst>
          </p:cNvPr>
          <p:cNvSpPr txBox="1"/>
          <p:nvPr/>
        </p:nvSpPr>
        <p:spPr>
          <a:xfrm>
            <a:off x="9264446" y="1751684"/>
            <a:ext cx="221853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1"/>
                </a:solidFill>
              </a:rPr>
              <a:t>Valitse Näytä aikaisempi versio</a:t>
            </a:r>
          </a:p>
          <a:p>
            <a:endParaRPr lang="fi-FI" sz="1100" dirty="0">
              <a:solidFill>
                <a:schemeClr val="accent1"/>
              </a:solidFill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57F3AA02-AECB-4E21-8E46-25E6F90E7CA7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2" action="ppaction://hlinksldjump"/>
              </a:rPr>
              <a:t>Palaa sisällysluetteloon</a:t>
            </a:r>
            <a:endParaRPr lang="fi-FI" sz="100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D7BC4B0-6171-67C0-FF24-AB263616E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732952"/>
            <a:ext cx="10787490" cy="2658109"/>
          </a:xfrm>
          <a:prstGeom prst="rect">
            <a:avLst/>
          </a:prstGeom>
        </p:spPr>
      </p:pic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4EE4001C-F6FF-6459-778D-FCFB8C0E72B6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0373715" y="2444181"/>
            <a:ext cx="546821" cy="2311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77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206E18F-A145-4BA4-8120-B3C07D49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Liitteen lisäys olemassa olevaan tutkimuslupaan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3AC9DC-D49F-4037-9996-86DF6FDD9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E06E13-0EA7-489B-A642-007D5CA7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22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C75AA18-656A-4BC1-B22B-0B8886DB0FE5}"/>
              </a:ext>
            </a:extLst>
          </p:cNvPr>
          <p:cNvSpPr txBox="1"/>
          <p:nvPr/>
        </p:nvSpPr>
        <p:spPr>
          <a:xfrm>
            <a:off x="8953667" y="1524173"/>
            <a:ext cx="22185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1"/>
                </a:solidFill>
              </a:rPr>
              <a:t>Valitse Tiedoksi-liitteet</a:t>
            </a:r>
          </a:p>
          <a:p>
            <a:endParaRPr lang="fi-FI" sz="1100" dirty="0">
              <a:solidFill>
                <a:schemeClr val="accent1"/>
              </a:solidFill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57F3AA02-AECB-4E21-8E46-25E6F90E7CA7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2" action="ppaction://hlinksldjump"/>
              </a:rPr>
              <a:t>Palaa sisällysluetteloon</a:t>
            </a:r>
            <a:endParaRPr lang="fi-FI" sz="10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53504AD-DBC3-6082-236F-8FA980DB5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16" y="2344363"/>
            <a:ext cx="11604848" cy="2596025"/>
          </a:xfrm>
          <a:prstGeom prst="rect">
            <a:avLst/>
          </a:prstGeom>
        </p:spPr>
      </p:pic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CEA7EF59-C0F0-A482-C64C-C2767F97940A}"/>
              </a:ext>
            </a:extLst>
          </p:cNvPr>
          <p:cNvCxnSpPr>
            <a:cxnSpLocks/>
          </p:cNvCxnSpPr>
          <p:nvPr/>
        </p:nvCxnSpPr>
        <p:spPr>
          <a:xfrm flipV="1">
            <a:off x="8832304" y="2001227"/>
            <a:ext cx="1008112" cy="2352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4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206E18F-A145-4BA4-8120-B3C07D49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Liitteen lisäys olemassa olevaan tutkimuslupaan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3AC9DC-D49F-4037-9996-86DF6FDD9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E06E13-0EA7-489B-A642-007D5CA7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23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C75AA18-656A-4BC1-B22B-0B8886DB0FE5}"/>
              </a:ext>
            </a:extLst>
          </p:cNvPr>
          <p:cNvSpPr txBox="1"/>
          <p:nvPr/>
        </p:nvSpPr>
        <p:spPr>
          <a:xfrm>
            <a:off x="9408368" y="1536985"/>
            <a:ext cx="221853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1"/>
                </a:solidFill>
              </a:rPr>
              <a:t>Valitse Lisää uusia liitteitä</a:t>
            </a:r>
          </a:p>
          <a:p>
            <a:endParaRPr lang="fi-FI" sz="1100" dirty="0">
              <a:solidFill>
                <a:schemeClr val="accent1"/>
              </a:solidFill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57F3AA02-AECB-4E21-8E46-25E6F90E7CA7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2" action="ppaction://hlinksldjump"/>
              </a:rPr>
              <a:t>Palaa sisällysluetteloon</a:t>
            </a:r>
            <a:endParaRPr lang="fi-FI" sz="1000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B65349D-7B28-4D50-1B8C-151F45FC0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2743077"/>
            <a:ext cx="9588786" cy="2989761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FE05DD0-A36F-DFE5-8E3C-331BF2C67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82" y="2813493"/>
            <a:ext cx="11873218" cy="1570656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E9026778-4920-71D9-04ED-32FF036C0711}"/>
              </a:ext>
            </a:extLst>
          </p:cNvPr>
          <p:cNvCxnSpPr>
            <a:cxnSpLocks/>
          </p:cNvCxnSpPr>
          <p:nvPr/>
        </p:nvCxnSpPr>
        <p:spPr>
          <a:xfrm flipH="1">
            <a:off x="1891632" y="1988840"/>
            <a:ext cx="7372814" cy="1506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69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206E18F-A145-4BA4-8120-B3C07D49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Liitteen lisäys olemassa olevaan tutkimuslupaan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3AC9DC-D49F-4037-9996-86DF6FDD9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E06E13-0EA7-489B-A642-007D5CA7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24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57F3AA02-AECB-4E21-8E46-25E6F90E7CA7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2" action="ppaction://hlinksldjump"/>
              </a:rPr>
              <a:t>Palaa sisällysluetteloon</a:t>
            </a:r>
            <a:endParaRPr lang="fi-FI" sz="1000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3C74764A-A603-71E8-4FEA-84529BFAB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0605" y="3244681"/>
            <a:ext cx="4524011" cy="2487782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FE05DD0-A36F-DFE5-8E3C-331BF2C67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5" y="2236569"/>
            <a:ext cx="11873218" cy="1570656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E9026778-4920-71D9-04ED-32FF036C0711}"/>
              </a:ext>
            </a:extLst>
          </p:cNvPr>
          <p:cNvCxnSpPr>
            <a:cxnSpLocks/>
          </p:cNvCxnSpPr>
          <p:nvPr/>
        </p:nvCxnSpPr>
        <p:spPr>
          <a:xfrm flipH="1">
            <a:off x="1947140" y="1210600"/>
            <a:ext cx="7171827" cy="1627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4CEC4AF1-9BED-B3A2-A5AF-1C7849AD0A22}"/>
              </a:ext>
            </a:extLst>
          </p:cNvPr>
          <p:cNvCxnSpPr>
            <a:cxnSpLocks/>
          </p:cNvCxnSpPr>
          <p:nvPr/>
        </p:nvCxnSpPr>
        <p:spPr>
          <a:xfrm flipH="1">
            <a:off x="7004807" y="1777069"/>
            <a:ext cx="2038785" cy="1988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3E5FCDBF-8B77-9984-85DE-F8C8C624D65F}"/>
              </a:ext>
            </a:extLst>
          </p:cNvPr>
          <p:cNvCxnSpPr>
            <a:cxnSpLocks/>
          </p:cNvCxnSpPr>
          <p:nvPr/>
        </p:nvCxnSpPr>
        <p:spPr>
          <a:xfrm flipH="1">
            <a:off x="7852095" y="2873738"/>
            <a:ext cx="1239550" cy="2545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ruutu 7">
            <a:extLst>
              <a:ext uri="{FF2B5EF4-FFF2-40B4-BE49-F238E27FC236}">
                <a16:creationId xmlns:a16="http://schemas.microsoft.com/office/drawing/2014/main" id="{9C75AA18-656A-4BC1-B22B-0B8886DB0FE5}"/>
              </a:ext>
            </a:extLst>
          </p:cNvPr>
          <p:cNvSpPr txBox="1"/>
          <p:nvPr/>
        </p:nvSpPr>
        <p:spPr>
          <a:xfrm>
            <a:off x="9091645" y="935806"/>
            <a:ext cx="264966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1"/>
                </a:solidFill>
              </a:rPr>
              <a:t>Valitse Lisää uusia liitteitä.</a:t>
            </a:r>
          </a:p>
          <a:p>
            <a:endParaRPr lang="fi-FI" sz="1400" dirty="0">
              <a:solidFill>
                <a:schemeClr val="accent1"/>
              </a:solidFill>
            </a:endParaRPr>
          </a:p>
          <a:p>
            <a:r>
              <a:rPr lang="fi-FI" sz="1400" dirty="0">
                <a:solidFill>
                  <a:schemeClr val="accent1"/>
                </a:solidFill>
              </a:rPr>
              <a:t>Liitä haluamasi liite ja valitse lähetä.</a:t>
            </a:r>
          </a:p>
          <a:p>
            <a:endParaRPr lang="fi-FI" sz="1400" dirty="0">
              <a:solidFill>
                <a:schemeClr val="accent1"/>
              </a:solidFill>
            </a:endParaRPr>
          </a:p>
          <a:p>
            <a:r>
              <a:rPr lang="fi-FI" sz="1400" dirty="0">
                <a:solidFill>
                  <a:schemeClr val="accent1"/>
                </a:solidFill>
              </a:rPr>
              <a:t>Lähetyksen jälkeen liite menee käsittelijältä hyväksyjälle.</a:t>
            </a:r>
          </a:p>
          <a:p>
            <a:endParaRPr lang="fi-FI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9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38D8D21-97D2-4F09-9138-8429286B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Tutkimuksen päättäminen tutkijan työpöydällä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BCA083-F4EB-444A-803E-AAA6E172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021029-6F68-4686-BD57-3EE9DD89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25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A437D43-D6C0-4253-9A49-03B71F7EE3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488" y="1484784"/>
            <a:ext cx="6410113" cy="159675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D904D61-006E-4495-8CEA-22C716999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3657600"/>
            <a:ext cx="347662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5B3D3BD3-010C-418D-AB68-8722B0E01D6D}"/>
              </a:ext>
            </a:extLst>
          </p:cNvPr>
          <p:cNvSpPr txBox="1"/>
          <p:nvPr/>
        </p:nvSpPr>
        <p:spPr>
          <a:xfrm>
            <a:off x="8472264" y="1484784"/>
            <a:ext cx="3311968" cy="416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1400" b="0" i="0" dirty="0">
                <a:solidFill>
                  <a:schemeClr val="accent1"/>
                </a:solidFill>
                <a:effectLst/>
              </a:rPr>
              <a:t>Kun tutkimus päättyy, tutkijan tulee ensin täyttää raportointilomake Tutkijan työpöydällä. Jos kyseessä on lääketutkimus, tutkijan tulee tehdä päättymisestä tiedoksianto myös eettiselle toimikunnalle Tutkijan työpöydällä. Lisäksi </a:t>
            </a:r>
            <a:endParaRPr lang="fi-FI" sz="1400" i="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400" i="0" dirty="0">
                <a:solidFill>
                  <a:schemeClr val="accent1"/>
                </a:solidFill>
              </a:rPr>
              <a:t>tutkimuksen päättämisestä   tulee ilmoittaa oman yksikön tutkimuslupasihteerille.</a:t>
            </a:r>
          </a:p>
          <a:p>
            <a:pPr>
              <a:lnSpc>
                <a:spcPct val="90000"/>
              </a:lnSpc>
            </a:pPr>
            <a:endParaRPr lang="fi-FI" sz="1400" b="0" i="0" dirty="0">
              <a:solidFill>
                <a:schemeClr val="accent1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fi-FI" sz="1400" b="0" i="0" dirty="0">
                <a:solidFill>
                  <a:schemeClr val="accent1"/>
                </a:solidFill>
              </a:rPr>
              <a:t>Tämän jälkeen tutkija voi sulkea päättyneen tutkimuksen Tutkijan työpöydällä projektin oikeasta ylälaidasta valitsemalla ensin ”Vaihda projektin tila” ja sitten ”Tutkimus päättynyt”.</a:t>
            </a:r>
          </a:p>
          <a:p>
            <a:pPr>
              <a:lnSpc>
                <a:spcPct val="90000"/>
              </a:lnSpc>
            </a:pPr>
            <a:endParaRPr lang="fi-FI" sz="14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400" i="0" dirty="0">
                <a:solidFill>
                  <a:schemeClr val="accent1"/>
                </a:solidFill>
              </a:rPr>
              <a:t>Tämän jälkeen tutkimus näkyy Tutkimusprojektit-listauksessa  tilassa Tutkimus päättynyt.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A74EDE1A-F74D-42EF-93DB-043ECAC142A6}"/>
              </a:ext>
            </a:extLst>
          </p:cNvPr>
          <p:cNvSpPr/>
          <p:nvPr/>
        </p:nvSpPr>
        <p:spPr>
          <a:xfrm>
            <a:off x="5768964" y="1505501"/>
            <a:ext cx="2003461" cy="4740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A92D23E1-CC5B-479A-9FDC-170398D5B943}"/>
              </a:ext>
            </a:extLst>
          </p:cNvPr>
          <p:cNvCxnSpPr>
            <a:cxnSpLocks/>
          </p:cNvCxnSpPr>
          <p:nvPr/>
        </p:nvCxnSpPr>
        <p:spPr>
          <a:xfrm flipH="1">
            <a:off x="7897601" y="1742527"/>
            <a:ext cx="646671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C0B75C1D-91B1-43CE-8A2C-343311D24A61}"/>
              </a:ext>
            </a:extLst>
          </p:cNvPr>
          <p:cNvCxnSpPr>
            <a:cxnSpLocks/>
          </p:cNvCxnSpPr>
          <p:nvPr/>
        </p:nvCxnSpPr>
        <p:spPr>
          <a:xfrm flipH="1">
            <a:off x="7464152" y="2757554"/>
            <a:ext cx="1117252" cy="153554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>
            <a:extLst>
              <a:ext uri="{FF2B5EF4-FFF2-40B4-BE49-F238E27FC236}">
                <a16:creationId xmlns:a16="http://schemas.microsoft.com/office/drawing/2014/main" id="{A2E97AB8-610D-4771-9EAB-090A47B486B4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4" action="ppaction://hlinksldjump"/>
              </a:rPr>
              <a:t>Palaa sisällysluetteloon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5243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335ED32-D484-472B-9022-47E67648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253" y="511097"/>
            <a:ext cx="9073008" cy="936104"/>
          </a:xfrm>
        </p:spPr>
        <p:txBody>
          <a:bodyPr/>
          <a:lstStyle/>
          <a:p>
            <a:pPr algn="ctr"/>
            <a:r>
              <a:rPr lang="fi-FI" sz="2800" dirty="0"/>
              <a:t>tietolupahakemus </a:t>
            </a:r>
            <a:r>
              <a:rPr lang="fi-FI" sz="2800" dirty="0" err="1"/>
              <a:t>husin</a:t>
            </a:r>
            <a:r>
              <a:rPr lang="fi-FI" sz="2800" dirty="0"/>
              <a:t> ulkopuolisille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CDD4F8-F733-43C3-AF06-6B9848CA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E5F8FD-4D72-4831-BCE0-CDA74D0A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26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939B333-2E7C-4E59-B975-DD4A39D829DD}"/>
              </a:ext>
            </a:extLst>
          </p:cNvPr>
          <p:cNvSpPr txBox="1"/>
          <p:nvPr/>
        </p:nvSpPr>
        <p:spPr>
          <a:xfrm>
            <a:off x="9912424" y="1694667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1"/>
                </a:solidFill>
              </a:rPr>
              <a:t>Voit aloittaa uuden tietolupahakemuksen laatimisen sivupalkin valikosta valitsemalla ’Laadi tietolupahakemus tai muutos’</a:t>
            </a:r>
          </a:p>
          <a:p>
            <a:endParaRPr lang="fi-FI" sz="1400" dirty="0">
              <a:solidFill>
                <a:schemeClr val="accent1"/>
              </a:solidFill>
            </a:endParaRP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E4CD62A6-B36A-4AC1-9098-491911A232E3}"/>
              </a:ext>
            </a:extLst>
          </p:cNvPr>
          <p:cNvSpPr/>
          <p:nvPr/>
        </p:nvSpPr>
        <p:spPr>
          <a:xfrm>
            <a:off x="4669797" y="4941168"/>
            <a:ext cx="1800200" cy="8648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1C7042F-57DE-4DEF-9792-C3A6513978FA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2" action="ppaction://hlinksldjump"/>
              </a:rPr>
              <a:t>Palaa sisällysluetteloon</a:t>
            </a:r>
            <a:endParaRPr lang="fi-FI" sz="1000" dirty="0"/>
          </a:p>
        </p:txBody>
      </p:sp>
      <p:pic>
        <p:nvPicPr>
          <p:cNvPr id="19" name="Sisällön paikkamerkki 18">
            <a:extLst>
              <a:ext uri="{FF2B5EF4-FFF2-40B4-BE49-F238E27FC236}">
                <a16:creationId xmlns:a16="http://schemas.microsoft.com/office/drawing/2014/main" id="{9B039D49-8DB6-0C2C-37C3-0F111AADE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3513" y="1349891"/>
            <a:ext cx="7650492" cy="4373308"/>
          </a:xfrm>
        </p:spPr>
      </p:pic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DC1E2549-7714-8E4B-A29B-2DE847F4D228}"/>
              </a:ext>
            </a:extLst>
          </p:cNvPr>
          <p:cNvCxnSpPr/>
          <p:nvPr/>
        </p:nvCxnSpPr>
        <p:spPr>
          <a:xfrm flipH="1">
            <a:off x="3503712" y="1844824"/>
            <a:ext cx="6354350" cy="2592288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86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D9C63A1-D46E-4BC0-B406-977DCA31A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620688"/>
            <a:ext cx="9073008" cy="1224136"/>
          </a:xfrm>
        </p:spPr>
        <p:txBody>
          <a:bodyPr/>
          <a:lstStyle/>
          <a:p>
            <a:pPr algn="ctr"/>
            <a:r>
              <a:rPr lang="fi-FI" sz="2800" dirty="0"/>
              <a:t>tietolupahakemus </a:t>
            </a:r>
            <a:r>
              <a:rPr lang="fi-FI" sz="2800" dirty="0" err="1"/>
              <a:t>husin</a:t>
            </a:r>
            <a:r>
              <a:rPr lang="fi-FI" sz="2800" dirty="0"/>
              <a:t> ulkopuolisille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AA56E9-E1A6-4992-AA2B-9B7358163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FDD563-8EAF-4BDE-A8B8-C617BA73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27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7" name="Sisällön paikkamerkki 9">
            <a:extLst>
              <a:ext uri="{FF2B5EF4-FFF2-40B4-BE49-F238E27FC236}">
                <a16:creationId xmlns:a16="http://schemas.microsoft.com/office/drawing/2014/main" id="{B3836E0A-2805-4584-8996-99FF4E2D1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456" y="1376772"/>
            <a:ext cx="6984776" cy="4436759"/>
          </a:xfr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52D57FF2-7076-4765-8C48-82A6BC1E8CB5}"/>
              </a:ext>
            </a:extLst>
          </p:cNvPr>
          <p:cNvSpPr txBox="1"/>
          <p:nvPr/>
        </p:nvSpPr>
        <p:spPr>
          <a:xfrm>
            <a:off x="9084332" y="1609992"/>
            <a:ext cx="22322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400" dirty="0">
              <a:solidFill>
                <a:schemeClr val="accent1"/>
              </a:solidFill>
            </a:endParaRPr>
          </a:p>
          <a:p>
            <a:r>
              <a:rPr lang="fi-FI" sz="1400" dirty="0">
                <a:solidFill>
                  <a:schemeClr val="accent1"/>
                </a:solidFill>
              </a:rPr>
              <a:t>Tietopalvelun esiselvitys tulee tehdä ennen tietolupahakemuksen lähettämistä. Hakemusta ei käsitellä, jos esiselvitystä ei ole tehty.</a:t>
            </a:r>
          </a:p>
          <a:p>
            <a:endParaRPr lang="fi-FI" sz="1400" dirty="0">
              <a:solidFill>
                <a:schemeClr val="accent1"/>
              </a:solidFill>
            </a:endParaRPr>
          </a:p>
          <a:p>
            <a:r>
              <a:rPr lang="fi-FI" sz="1400" dirty="0">
                <a:solidFill>
                  <a:schemeClr val="accent1"/>
                </a:solidFill>
              </a:rPr>
              <a:t>Huomioi, että tietolupahakemuksen pakolliset liitteet määräytyvät valitun tietojen käyttötarkoituksen mukaan</a:t>
            </a:r>
          </a:p>
          <a:p>
            <a:endParaRPr lang="fi-FI" sz="1400" dirty="0">
              <a:solidFill>
                <a:schemeClr val="accent1"/>
              </a:solidFill>
            </a:endParaRPr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ACF31B11-02E1-4E7B-8A18-992DB0BC6E52}"/>
              </a:ext>
            </a:extLst>
          </p:cNvPr>
          <p:cNvCxnSpPr>
            <a:cxnSpLocks/>
          </p:cNvCxnSpPr>
          <p:nvPr/>
        </p:nvCxnSpPr>
        <p:spPr>
          <a:xfrm flipH="1" flipV="1">
            <a:off x="2423594" y="2420890"/>
            <a:ext cx="6619998" cy="14401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8CEC056D-8062-4495-B5F6-2AA0C2B3E0BD}"/>
              </a:ext>
            </a:extLst>
          </p:cNvPr>
          <p:cNvCxnSpPr>
            <a:cxnSpLocks/>
          </p:cNvCxnSpPr>
          <p:nvPr/>
        </p:nvCxnSpPr>
        <p:spPr>
          <a:xfrm flipH="1">
            <a:off x="2639616" y="3933056"/>
            <a:ext cx="6480720" cy="86409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iruutu 14">
            <a:extLst>
              <a:ext uri="{FF2B5EF4-FFF2-40B4-BE49-F238E27FC236}">
                <a16:creationId xmlns:a16="http://schemas.microsoft.com/office/drawing/2014/main" id="{CAED1ED0-9116-4314-8A71-E0B746BAAF4F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50318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84C722A-77F2-45CA-B9DB-0E332A24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332656"/>
            <a:ext cx="9073008" cy="864096"/>
          </a:xfrm>
        </p:spPr>
        <p:txBody>
          <a:bodyPr/>
          <a:lstStyle/>
          <a:p>
            <a:r>
              <a:rPr lang="fi-FI" sz="2800" dirty="0"/>
              <a:t>tutkijan työpöytä – </a:t>
            </a:r>
            <a:r>
              <a:rPr lang="fi-FI" sz="2800" dirty="0" err="1"/>
              <a:t>husin</a:t>
            </a:r>
            <a:r>
              <a:rPr lang="fi-FI" sz="2800" dirty="0"/>
              <a:t> ulkopuolisen rekisteröityminen ja kirjautuminen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437880-5391-4113-9A1E-C85657BA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DA6A6E-F497-4F5E-A292-C440FB22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28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Sisällön paikkamerkki 1">
            <a:extLst>
              <a:ext uri="{FF2B5EF4-FFF2-40B4-BE49-F238E27FC236}">
                <a16:creationId xmlns:a16="http://schemas.microsoft.com/office/drawing/2014/main" id="{51D2EE2F-1CE2-4A7C-A163-43A6B8CCF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340768"/>
            <a:ext cx="9791700" cy="4391695"/>
          </a:xfrm>
        </p:spPr>
        <p:txBody>
          <a:bodyPr numCol="2"/>
          <a:lstStyle/>
          <a:p>
            <a:pPr algn="l" rtl="0" fontAlgn="base"/>
            <a:r>
              <a:rPr lang="fi-FI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Kaikkien, joiden tulee tehdä jotain Tutkijan työpöydällä, tulee olla rekisteröityneitä, koska ohjelma vaatii ns. vahvan tunnistautumisen. </a:t>
            </a:r>
          </a:p>
          <a:p>
            <a:pPr algn="l" rtl="0" fontAlgn="base"/>
            <a:br>
              <a:rPr lang="fi-FI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i-FI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Tutkijan työpöydälle </a:t>
            </a:r>
            <a:r>
              <a:rPr lang="fi-FI" sz="1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rekisteröidytään </a:t>
            </a:r>
            <a:r>
              <a:rPr lang="fi-FI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seuraavasti:  </a:t>
            </a:r>
            <a:endParaRPr lang="fi-FI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fi-FI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mene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internetiin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1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https://www.hus.fi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i-FI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lvl="1" fontAlgn="base"/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uom!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älä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käytä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Explorer -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selainta</a:t>
            </a:r>
            <a:r>
              <a:rPr lang="fi-FI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lvl="1" fontAlgn="base"/>
            <a:r>
              <a:rPr lang="fi-FI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toimii parhaiten Chromella tai uudella </a:t>
            </a:r>
            <a:r>
              <a:rPr lang="fi-FI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Edgellä</a:t>
            </a:r>
            <a:r>
              <a:rPr lang="fi-FI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valitse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Tutkimus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ja 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opetus</a:t>
            </a:r>
            <a:r>
              <a:rPr lang="fi-FI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valitse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”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Kirjaudu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Tutkijan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työpöytään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</a:t>
            </a:r>
            <a:r>
              <a:rPr lang="fi-FI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valitse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”Olen 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ammattilainen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</a:t>
            </a:r>
            <a:endParaRPr lang="fi-FI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AutoNum type="arabicPeriod" startAt="5"/>
            </a:pPr>
            <a:r>
              <a:rPr lang="fi-FI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sivun alareunassa on linkki ”Rekisteröidy tai hallitse tietojasi” </a:t>
            </a:r>
          </a:p>
          <a:p>
            <a:pPr algn="l" rtl="0" fontAlgn="base">
              <a:buFont typeface="+mj-lt"/>
              <a:buAutoNum type="arabicPeriod" startAt="6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rekisteröi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ammattilaistili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i-FI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lvl="1" fontAlgn="base"/>
            <a:r>
              <a:rPr lang="fi-FI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tarvitset pankkitunnukset tai mobiilivarmenteen (vahva tunnistautuminen) </a:t>
            </a:r>
          </a:p>
          <a:p>
            <a:pPr lvl="1" fontAlgn="base"/>
            <a:r>
              <a:rPr lang="fi-FI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kirjoita organisaatiotunnukseen Muu ja ota </a:t>
            </a:r>
            <a:r>
              <a:rPr lang="fi-FI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alasvetovalikosta</a:t>
            </a:r>
            <a:r>
              <a:rPr lang="fi-FI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Muu organisaatio (</a:t>
            </a:r>
            <a:r>
              <a:rPr lang="fi-FI" sz="11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HUOM!)</a:t>
            </a:r>
            <a:r>
              <a:rPr lang="fi-FI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lvl="1" fontAlgn="base"/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tallenna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tietosi</a:t>
            </a:r>
            <a:r>
              <a:rPr lang="fi-FI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lvl="1" fontAlgn="base"/>
            <a:r>
              <a:rPr lang="fi-FI" sz="11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HUOM! OPISKELIJAT REKISTERÖITYVÄT JA KIRJAUTUVAT MYÖS AMMATTILAISKÄYTTÄJINÄ</a:t>
            </a:r>
          </a:p>
          <a:p>
            <a:pPr marL="0" lvl="1" indent="0" fontAlgn="base">
              <a:buNone/>
            </a:pPr>
            <a:endParaRPr lang="fi-FI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lvl="1" indent="0" fontAlgn="base">
              <a:buNone/>
            </a:pPr>
            <a:endParaRPr lang="fi-FI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indent="0" fontAlgn="base">
              <a:buNone/>
            </a:pPr>
            <a:r>
              <a:rPr lang="fi-FI" sz="1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Kirjautuminen</a:t>
            </a:r>
            <a:r>
              <a:rPr lang="fi-FI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</a:t>
            </a:r>
          </a:p>
          <a:p>
            <a:pPr algn="l" rtl="0" fontAlgn="base">
              <a:buFont typeface="+mj-lt"/>
              <a:buAutoNum type="arabicPeriod" startAt="7"/>
            </a:pPr>
            <a:r>
              <a:rPr lang="fi-FI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mene takaisin kohtaan ”Kirjaudu Tutkijan työpöytään” </a:t>
            </a:r>
          </a:p>
          <a:p>
            <a:pPr algn="l" rtl="0" fontAlgn="base">
              <a:buFont typeface="+mj-lt"/>
              <a:buAutoNum type="arabicPeriod" startAt="8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valitse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”Olen 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ammattilainen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</a:t>
            </a:r>
            <a:r>
              <a:rPr lang="fi-FI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+mj-lt"/>
              <a:buAutoNum type="arabicPeriod" startAt="9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valitse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”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Ammattilaiskäyttäjä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ja 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yhteistyökumppanit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</a:t>
            </a:r>
            <a:r>
              <a:rPr lang="fi-FI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+mj-lt"/>
              <a:buAutoNum type="arabicPeriod" startAt="10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valitse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”Suomi-fi 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tunnistus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</a:t>
            </a:r>
            <a:r>
              <a:rPr lang="fi-FI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+mj-lt"/>
              <a:buAutoNum type="arabicPeriod" startAt="11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kirjaudu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pankkitunnuksilla</a:t>
            </a:r>
            <a:r>
              <a:rPr lang="fi-FI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/>
            <a:r>
              <a:rPr lang="fi-FI" sz="1100" dirty="0">
                <a:solidFill>
                  <a:srgbClr val="000000"/>
                </a:solidFill>
                <a:latin typeface="Calibri" panose="020F0502020204030204" pitchFamily="34" charset="0"/>
              </a:rPr>
              <a:t>12 a. toimeksiantajan edustajat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Kun olet rekisteröitynyt ja kirjautunut tutkijan työpöydälle, voit itse luoda uuden tutkimusprojektin.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Mikäli tarvitset kuitenkin pääsyn jo olemassa olevalle projektille, ota ensisijaisesti yhteyttä tutkijaan ja hän voi lisätä sinut toimeksiantajan edustajaksi. Vaihtoehtoisesti voit lähestyä asiassa HYKS-instituutin tutkimuspalvelukoordinaattoreita: </a:t>
            </a:r>
            <a:r>
              <a:rPr lang="fi-FI" sz="1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hykscoordinators@hus.fi</a:t>
            </a:r>
            <a:endParaRPr lang="fi-FI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 fontAlgn="base"/>
            <a:r>
              <a:rPr lang="fi-FI" sz="1100" dirty="0">
                <a:solidFill>
                  <a:srgbClr val="000000"/>
                </a:solidFill>
                <a:latin typeface="Calibri" panose="020F0502020204030204" pitchFamily="34" charset="0"/>
              </a:rPr>
              <a:t>12 b. Uudet tutkimushoitajat, joilla </a:t>
            </a:r>
            <a:r>
              <a:rPr lang="fi-FI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ext</a:t>
            </a:r>
            <a:r>
              <a:rPr lang="fi-FI" sz="1100" dirty="0">
                <a:solidFill>
                  <a:srgbClr val="000000"/>
                </a:solidFill>
                <a:latin typeface="Calibri" panose="020F0502020204030204" pitchFamily="34" charset="0"/>
              </a:rPr>
              <a:t>-tunnukset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fi-FI" sz="1000" dirty="0">
                <a:solidFill>
                  <a:srgbClr val="000000"/>
                </a:solidFill>
                <a:latin typeface="Calibri" panose="020F0502020204030204" pitchFamily="34" charset="0"/>
              </a:rPr>
              <a:t>Kun olet rekisteröitynyt ja kirjautunut pyydä HYKS-instituutin pääkäyttäjää hykscoordinators@hus.fi muuttamaan profiilisi ”ulkoinen tutkimushoitaja” –profiiliksi. 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fi-FI" sz="1000" dirty="0">
                <a:solidFill>
                  <a:srgbClr val="000000"/>
                </a:solidFill>
                <a:latin typeface="Calibri" panose="020F0502020204030204" pitchFamily="34" charset="0"/>
              </a:rPr>
              <a:t>Päätutkija tai HYKS-instituutin koordinaattori voi lisätä sinut tutkimusryhmän jäseneksi</a:t>
            </a:r>
            <a:endParaRPr lang="fi-FI" sz="1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fi-FI" sz="12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F0E777A-9DD0-4026-90B8-1F5AE8681C3A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4" action="ppaction://hlinksldjump"/>
              </a:rPr>
              <a:t>Palaa sisällysluetteloon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400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A45652A-DC6C-483A-824F-87222A921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Opinnäytetyöohjeen sisältö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E4E53D-717E-4F8A-8BF6-910B30B9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EDB5ED-60B9-4588-A4AE-22AA7FD1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29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11FAB3D-5A6C-47F6-AEDF-B802D31C2874}"/>
              </a:ext>
            </a:extLst>
          </p:cNvPr>
          <p:cNvSpPr txBox="1"/>
          <p:nvPr/>
        </p:nvSpPr>
        <p:spPr>
          <a:xfrm>
            <a:off x="911424" y="1916832"/>
            <a:ext cx="7992888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rtl="0"/>
            <a:endParaRPr lang="fi-FI" dirty="0">
              <a:solidFill>
                <a:srgbClr val="28509B"/>
              </a:solidFill>
              <a:latin typeface="Century Gothic" panose="020B0502020202020204" pitchFamily="34" charset="0"/>
              <a:hlinkClick r:id="rId2" action="ppaction://hlinksldjump"/>
            </a:endParaRPr>
          </a:p>
          <a:p>
            <a:pPr rtl="0"/>
            <a:r>
              <a:rPr lang="fi-FI" sz="2400" b="0" i="0" u="none" strike="noStrike" kern="1200" baseline="0" dirty="0">
                <a:solidFill>
                  <a:srgbClr val="28509B"/>
                </a:solidFill>
                <a:latin typeface="Century Gothic" panose="020B0502020202020204" pitchFamily="34" charset="0"/>
                <a:hlinkClick r:id="rId3" action="ppaction://hlinksldjump"/>
              </a:rPr>
              <a:t>Tutkijan työpöytä </a:t>
            </a:r>
            <a:endParaRPr lang="fi-FI" sz="2400" b="0" i="0" u="none" strike="noStrike" kern="1200" baseline="0" dirty="0">
              <a:solidFill>
                <a:srgbClr val="28509B"/>
              </a:solidFill>
              <a:latin typeface="Century Gothic" panose="020B0502020202020204" pitchFamily="34" charset="0"/>
            </a:endParaRPr>
          </a:p>
          <a:p>
            <a:pPr rtl="0"/>
            <a:r>
              <a:rPr lang="fi-FI" sz="2400" b="0" i="0" u="none" strike="noStrike" kern="1200" baseline="0" dirty="0">
                <a:solidFill>
                  <a:srgbClr val="28509B"/>
                </a:solidFill>
                <a:latin typeface="Century Gothic" panose="020B0502020202020204" pitchFamily="34" charset="0"/>
                <a:hlinkClick r:id="rId4" action="ppaction://hlinksldjump"/>
              </a:rPr>
              <a:t>Perustiedot </a:t>
            </a:r>
            <a:endParaRPr lang="fi-FI" sz="2400" b="0" i="0" u="none" strike="noStrike" kern="1200" baseline="0" dirty="0">
              <a:solidFill>
                <a:srgbClr val="28509B"/>
              </a:solidFill>
              <a:latin typeface="Century Gothic" panose="020B0502020202020204" pitchFamily="34" charset="0"/>
            </a:endParaRPr>
          </a:p>
          <a:p>
            <a:pPr rtl="0"/>
            <a:r>
              <a:rPr lang="fi-FI" sz="2400" b="0" i="0" u="none" strike="noStrike" kern="1200" baseline="0" dirty="0">
                <a:solidFill>
                  <a:srgbClr val="28509B"/>
                </a:solidFill>
                <a:latin typeface="Century Gothic" panose="020B0502020202020204" pitchFamily="34" charset="0"/>
                <a:hlinkClick r:id="rId5" action="ppaction://hlinksldjump"/>
              </a:rPr>
              <a:t>Yhteystiedot </a:t>
            </a:r>
            <a:endParaRPr lang="fi-FI" sz="2400" b="0" i="0" u="none" strike="noStrike" kern="1200" baseline="0" dirty="0">
              <a:solidFill>
                <a:srgbClr val="28509B"/>
              </a:solidFill>
              <a:latin typeface="Century Gothic" panose="020B0502020202020204" pitchFamily="34" charset="0"/>
            </a:endParaRPr>
          </a:p>
          <a:p>
            <a:pPr rtl="0"/>
            <a:r>
              <a:rPr lang="fi-FI" sz="2400" b="0" i="0" u="none" strike="noStrike" kern="1200" baseline="0" dirty="0">
                <a:solidFill>
                  <a:srgbClr val="28509B"/>
                </a:solidFill>
                <a:latin typeface="Century Gothic" panose="020B0502020202020204" pitchFamily="34" charset="0"/>
                <a:hlinkClick r:id="rId6" action="ppaction://hlinksldjump"/>
              </a:rPr>
              <a:t>Liitteet </a:t>
            </a:r>
            <a:endParaRPr lang="fi-FI" sz="2400" b="0" i="0" u="none" strike="noStrike" kern="1200" baseline="0" dirty="0">
              <a:solidFill>
                <a:srgbClr val="28509B"/>
              </a:solidFill>
              <a:latin typeface="Century Gothic" panose="020B0502020202020204" pitchFamily="34" charset="0"/>
            </a:endParaRPr>
          </a:p>
          <a:p>
            <a:pPr rtl="0"/>
            <a:r>
              <a:rPr lang="fi-FI" sz="2400" b="0" i="0" u="none" strike="noStrike" kern="1200" baseline="0" dirty="0">
                <a:solidFill>
                  <a:srgbClr val="28509B"/>
                </a:solidFill>
                <a:latin typeface="Century Gothic" panose="020B0502020202020204" pitchFamily="34" charset="0"/>
                <a:hlinkClick r:id="rId7" action="ppaction://hlinksldjump"/>
              </a:rPr>
              <a:t>Hakemuksen lähettäminen </a:t>
            </a:r>
            <a:endParaRPr lang="fi-FI" sz="2400" b="0" i="0" u="none" strike="noStrike" kern="1200" baseline="0" dirty="0">
              <a:solidFill>
                <a:srgbClr val="28509B"/>
              </a:solidFill>
              <a:latin typeface="Century Gothic" panose="020B0502020202020204" pitchFamily="34" charset="0"/>
            </a:endParaRPr>
          </a:p>
          <a:p>
            <a:pPr rtl="0"/>
            <a:r>
              <a:rPr lang="fi-FI" sz="2400" b="0" i="0" u="none" strike="noStrike" kern="1200" baseline="0" dirty="0">
                <a:solidFill>
                  <a:srgbClr val="28509B"/>
                </a:solidFill>
                <a:latin typeface="Century Gothic" panose="020B0502020202020204" pitchFamily="34" charset="0"/>
                <a:hlinkClick r:id="rId8" action="ppaction://hlinksldjump"/>
              </a:rPr>
              <a:t>Hakemuksen täydentäminen </a:t>
            </a:r>
            <a:endParaRPr lang="fi-FI" sz="2400" b="0" i="0" u="none" strike="noStrike" kern="1200" baseline="0" dirty="0">
              <a:solidFill>
                <a:srgbClr val="28509B"/>
              </a:solidFill>
              <a:latin typeface="Century Gothic" panose="020B0502020202020204" pitchFamily="34" charset="0"/>
            </a:endParaRPr>
          </a:p>
          <a:p>
            <a:pPr rtl="0"/>
            <a:r>
              <a:rPr lang="fi-FI" sz="2400" b="0" i="0" u="none" strike="noStrike" kern="1200" baseline="0" dirty="0">
                <a:solidFill>
                  <a:srgbClr val="28509B"/>
                </a:solidFill>
                <a:latin typeface="Century Gothic" panose="020B0502020202020204" pitchFamily="34" charset="0"/>
                <a:hlinkClick r:id="rId9" action="ppaction://hlinksldjump"/>
              </a:rPr>
              <a:t>Opinnäytetyön raportointilomakkeen täyttö</a:t>
            </a:r>
            <a:endParaRPr lang="fi-FI" sz="2400" b="0" i="0" u="none" strike="noStrike" kern="1200" baseline="0" dirty="0">
              <a:solidFill>
                <a:srgbClr val="28509B"/>
              </a:solidFill>
              <a:latin typeface="Century Gothic" panose="020B0502020202020204" pitchFamily="34" charset="0"/>
            </a:endParaRPr>
          </a:p>
          <a:p>
            <a:pPr rtl="0"/>
            <a:endParaRPr lang="fi-FI" sz="1800" b="0" i="0" u="none" strike="noStrike" kern="1200" baseline="0" dirty="0">
              <a:solidFill>
                <a:srgbClr val="28509B"/>
              </a:solidFill>
              <a:latin typeface="Century Gothic" panose="020B0502020202020204" pitchFamily="34" charset="0"/>
            </a:endParaRPr>
          </a:p>
          <a:p>
            <a:pPr rtl="0"/>
            <a:endParaRPr lang="fi-FI" dirty="0">
              <a:solidFill>
                <a:srgbClr val="28509B"/>
              </a:solidFill>
              <a:latin typeface="Century Gothic" panose="020B0502020202020204" pitchFamily="34" charset="0"/>
            </a:endParaRPr>
          </a:p>
          <a:p>
            <a:pPr rtl="0"/>
            <a:endParaRPr lang="fi-FI" sz="1800" b="0" i="0" u="none" strike="noStrike" kern="1200" baseline="0" dirty="0">
              <a:solidFill>
                <a:srgbClr val="28509B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54B4003-3F73-8071-535C-0A364A22E708}"/>
              </a:ext>
            </a:extLst>
          </p:cNvPr>
          <p:cNvSpPr txBox="1"/>
          <p:nvPr/>
        </p:nvSpPr>
        <p:spPr>
          <a:xfrm>
            <a:off x="7104112" y="6287643"/>
            <a:ext cx="27607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00" dirty="0">
                <a:hlinkClick r:id="rId2" action="ppaction://hlinksldjump"/>
              </a:rPr>
              <a:t>Palaa sisällysluetteloon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46780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3520EF-FB87-1843-AA0F-40D7943B5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764704"/>
            <a:ext cx="9792394" cy="4968553"/>
          </a:xfrm>
        </p:spPr>
        <p:txBody>
          <a:bodyPr/>
          <a:lstStyle/>
          <a:p>
            <a:pPr marL="0" indent="0">
              <a:buNone/>
            </a:pPr>
            <a:r>
              <a:rPr lang="fi-FI" sz="1800" b="1" dirty="0">
                <a:solidFill>
                  <a:schemeClr val="accent1"/>
                </a:solidFill>
                <a:latin typeface="Century Gothic"/>
              </a:rPr>
              <a:t>En näe tutkimusta Omat tutkimukset –osiossani Tutkijan työpöydällä, mitä teen?</a:t>
            </a:r>
          </a:p>
          <a:p>
            <a:pPr marL="0" indent="0">
              <a:buNone/>
            </a:pPr>
            <a:r>
              <a:rPr lang="fi-FI" sz="1800" b="0" dirty="0">
                <a:solidFill>
                  <a:schemeClr val="accent1"/>
                </a:solidFill>
                <a:latin typeface="Century Gothic"/>
              </a:rPr>
              <a:t>Mikäli et näe tiettyä tutkimusta Omat tutkimukset –osiossa, pyydä päätutkijaa (PI) lisäämään sinut tutkimusryhmän jäseneksi ja antamaan sinulle muokkausoikeudet. </a:t>
            </a:r>
          </a:p>
          <a:p>
            <a:pPr marL="0" indent="0">
              <a:buNone/>
            </a:pPr>
            <a:r>
              <a:rPr lang="fi-FI" sz="1800" b="1" dirty="0">
                <a:solidFill>
                  <a:schemeClr val="accent1"/>
                </a:solidFill>
                <a:latin typeface="Century Gothic"/>
              </a:rPr>
              <a:t>En pääse tekemään hakemusta, mitä teen?</a:t>
            </a:r>
          </a:p>
          <a:p>
            <a:pPr marL="0" indent="0">
              <a:buNone/>
            </a:pPr>
            <a:r>
              <a:rPr lang="fi-FI" sz="1800" b="0" dirty="0">
                <a:solidFill>
                  <a:schemeClr val="accent1"/>
                </a:solidFill>
                <a:latin typeface="Century Gothic"/>
              </a:rPr>
              <a:t>Mikäli tutkimuksella on joko eettinen lausuntohakemus tai tutkimuslupahakemus kesken, ei uutta lausuntohakemusta voida tehdä ennen kuin edellinen hakemus on käsitelty loppuun. </a:t>
            </a:r>
          </a:p>
          <a:p>
            <a:pPr marL="0" indent="0">
              <a:buNone/>
            </a:pPr>
            <a:r>
              <a:rPr lang="fi-FI" sz="1800" b="1" dirty="0">
                <a:solidFill>
                  <a:schemeClr val="accent1"/>
                </a:solidFill>
                <a:latin typeface="Century Gothic"/>
              </a:rPr>
              <a:t>Kuka voi lähettää tutkimuslupahakemuksen?</a:t>
            </a:r>
          </a:p>
          <a:p>
            <a:pPr marL="0" indent="0">
              <a:buNone/>
            </a:pPr>
            <a:r>
              <a:rPr lang="fi-FI" sz="1800" b="0" dirty="0">
                <a:solidFill>
                  <a:schemeClr val="accent1"/>
                </a:solidFill>
                <a:latin typeface="Century Gothic"/>
              </a:rPr>
              <a:t>Tutkimuslupahakemuksen voi lähettää ainoastaan tutkimuspaikkakohtainen johtava tutkija (PI)</a:t>
            </a:r>
          </a:p>
          <a:p>
            <a:pPr marL="0" indent="0">
              <a:buNone/>
            </a:pPr>
            <a:r>
              <a:rPr lang="fi-FI" sz="1800" dirty="0">
                <a:solidFill>
                  <a:schemeClr val="accent1"/>
                </a:solidFill>
                <a:latin typeface="Century Gothic"/>
              </a:rPr>
              <a:t>Kuka voi lähettää eettisen lausuntohakemuksen?</a:t>
            </a:r>
          </a:p>
          <a:p>
            <a:pPr marL="0" indent="0">
              <a:buNone/>
            </a:pPr>
            <a:r>
              <a:rPr lang="fi-FI" sz="1800" b="0" dirty="0">
                <a:solidFill>
                  <a:schemeClr val="accent1"/>
                </a:solidFill>
                <a:latin typeface="Century Gothic"/>
              </a:rPr>
              <a:t>Eettisen lausuntohakemuksen voi lähettää toimeksiantaja/toimeksiantajan edustaja tai</a:t>
            </a:r>
          </a:p>
          <a:p>
            <a:pPr marL="0" indent="0">
              <a:buNone/>
            </a:pPr>
            <a:r>
              <a:rPr lang="fi-FI" sz="1800" b="0" dirty="0">
                <a:solidFill>
                  <a:schemeClr val="accent1"/>
                </a:solidFill>
                <a:latin typeface="Century Gothic"/>
              </a:rPr>
              <a:t>Tutkimuspaikkakohtainen johtava tutkija.</a:t>
            </a:r>
          </a:p>
          <a:p>
            <a:pPr marL="0" indent="0">
              <a:buNone/>
            </a:pPr>
            <a:r>
              <a:rPr lang="fi-FI" sz="1800" b="1" dirty="0">
                <a:solidFill>
                  <a:schemeClr val="accent1"/>
                </a:solidFill>
                <a:latin typeface="Century Gothic"/>
              </a:rPr>
              <a:t>Kuinka luon muutoshakemuksen?</a:t>
            </a:r>
          </a:p>
          <a:p>
            <a:pPr marL="0" indent="0">
              <a:buNone/>
            </a:pPr>
            <a:r>
              <a:rPr lang="fi-FI" sz="1800" b="0" dirty="0">
                <a:solidFill>
                  <a:schemeClr val="accent1"/>
                </a:solidFill>
                <a:latin typeface="Century Gothic"/>
              </a:rPr>
              <a:t>Muutoshakemus luodaan jo olemassa olevaan hakemukseen. </a:t>
            </a:r>
            <a:r>
              <a:rPr lang="fi-FI" sz="1800" b="0" dirty="0">
                <a:solidFill>
                  <a:schemeClr val="accent1"/>
                </a:solidFill>
                <a:latin typeface="Century Gothic"/>
                <a:hlinkClick r:id="rId2" action="ppaction://hlinksldjump"/>
              </a:rPr>
              <a:t>Kts dia 16</a:t>
            </a:r>
            <a:r>
              <a:rPr lang="fi-FI" sz="1800" b="0" dirty="0">
                <a:solidFill>
                  <a:schemeClr val="accent1"/>
                </a:solidFill>
                <a:latin typeface="Century Gothic"/>
              </a:rPr>
              <a:t>.</a:t>
            </a:r>
          </a:p>
          <a:p>
            <a:pPr marL="0" indent="0">
              <a:buNone/>
            </a:pPr>
            <a:endParaRPr lang="en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60E2BA-2170-2146-8D09-84735C4D7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88640"/>
            <a:ext cx="9073008" cy="576064"/>
          </a:xfrm>
        </p:spPr>
        <p:txBody>
          <a:bodyPr/>
          <a:lstStyle/>
          <a:p>
            <a:r>
              <a:rPr lang="fi-FI" dirty="0"/>
              <a:t>Usein kysytyt kysymykset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42784-B1B7-4A44-B2DA-4942B3F8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8E949-3DBB-5044-889D-CEAD6A85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3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DAA8321-AF95-40F3-BA8A-F3B3D8D13E6D}"/>
              </a:ext>
            </a:extLst>
          </p:cNvPr>
          <p:cNvSpPr txBox="1"/>
          <p:nvPr/>
        </p:nvSpPr>
        <p:spPr>
          <a:xfrm>
            <a:off x="7320136" y="6258217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3" action="ppaction://hlinksldjump"/>
              </a:rPr>
              <a:t>Siirry sisällysluetteloon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10427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8B8E45C9-0B93-4DDB-ADBB-E68ECEB43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8" y="1527611"/>
            <a:ext cx="6675209" cy="4205646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DC57DD8C-C75B-42B5-8A37-477BD82AF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908720"/>
            <a:ext cx="9073008" cy="720080"/>
          </a:xfrm>
        </p:spPr>
        <p:txBody>
          <a:bodyPr/>
          <a:lstStyle/>
          <a:p>
            <a:r>
              <a:rPr lang="fi-FI" dirty="0"/>
              <a:t>Tutkijan työpöytä 1/2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ADB191-5AEA-4268-A1A7-E65EA3F6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E7734D-6621-4A71-BF2C-5848AABD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sz="1000" dirty="0">
              <a:hlinkClick r:id="rId3" action="ppaction://hlinksldjump"/>
            </a:endParaRPr>
          </a:p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DFB9E7-7B76-49A3-807A-2436B723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30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4A4F882-7CFC-4FAF-8E80-C042A1548236}"/>
              </a:ext>
            </a:extLst>
          </p:cNvPr>
          <p:cNvSpPr txBox="1"/>
          <p:nvPr/>
        </p:nvSpPr>
        <p:spPr>
          <a:xfrm>
            <a:off x="7799405" y="1268760"/>
            <a:ext cx="3728303" cy="646331"/>
          </a:xfrm>
          <a:prstGeom prst="rect">
            <a:avLst/>
          </a:prstGeom>
          <a:noFill/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28509B"/>
                </a:solidFill>
              </a:rPr>
              <a:t>Sivupalkki aukeaa kun osoitat sitä kursorilla</a:t>
            </a: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BAF671A1-B4BF-4566-A933-78323E5525FE}"/>
              </a:ext>
            </a:extLst>
          </p:cNvPr>
          <p:cNvCxnSpPr/>
          <p:nvPr/>
        </p:nvCxnSpPr>
        <p:spPr>
          <a:xfrm flipH="1">
            <a:off x="1199456" y="1628800"/>
            <a:ext cx="6588777" cy="0"/>
          </a:xfrm>
          <a:prstGeom prst="straightConnector1">
            <a:avLst/>
          </a:prstGeom>
          <a:ln w="38100">
            <a:solidFill>
              <a:srgbClr val="00B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F51A156-DB66-455D-90D2-B28FFC5E039C}"/>
              </a:ext>
            </a:extLst>
          </p:cNvPr>
          <p:cNvSpPr txBox="1"/>
          <p:nvPr/>
        </p:nvSpPr>
        <p:spPr>
          <a:xfrm>
            <a:off x="7799405" y="2102495"/>
            <a:ext cx="3728303" cy="646331"/>
          </a:xfrm>
          <a:prstGeom prst="rect">
            <a:avLst/>
          </a:prstGeom>
          <a:noFill/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28509B"/>
                </a:solidFill>
              </a:rPr>
              <a:t>Pikanäkymät omista herätteistä ja tutkimuksista</a:t>
            </a:r>
          </a:p>
        </p:txBody>
      </p:sp>
      <p:cxnSp>
        <p:nvCxnSpPr>
          <p:cNvPr id="28" name="Suora nuoliyhdysviiva 27">
            <a:extLst>
              <a:ext uri="{FF2B5EF4-FFF2-40B4-BE49-F238E27FC236}">
                <a16:creationId xmlns:a16="http://schemas.microsoft.com/office/drawing/2014/main" id="{890CD346-E3ED-4897-BD5D-5291A10F10BF}"/>
              </a:ext>
            </a:extLst>
          </p:cNvPr>
          <p:cNvCxnSpPr>
            <a:cxnSpLocks/>
          </p:cNvCxnSpPr>
          <p:nvPr/>
        </p:nvCxnSpPr>
        <p:spPr>
          <a:xfrm flipH="1">
            <a:off x="4655840" y="2205168"/>
            <a:ext cx="3143565" cy="220492"/>
          </a:xfrm>
          <a:prstGeom prst="straightConnector1">
            <a:avLst/>
          </a:prstGeom>
          <a:ln w="38100">
            <a:solidFill>
              <a:srgbClr val="00B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iruutu 33">
            <a:extLst>
              <a:ext uri="{FF2B5EF4-FFF2-40B4-BE49-F238E27FC236}">
                <a16:creationId xmlns:a16="http://schemas.microsoft.com/office/drawing/2014/main" id="{8AB25641-13AB-41AB-952A-CE55FEABB581}"/>
              </a:ext>
            </a:extLst>
          </p:cNvPr>
          <p:cNvSpPr txBox="1"/>
          <p:nvPr/>
        </p:nvSpPr>
        <p:spPr>
          <a:xfrm>
            <a:off x="8189611" y="4818637"/>
            <a:ext cx="2335364" cy="369332"/>
          </a:xfrm>
          <a:prstGeom prst="rect">
            <a:avLst/>
          </a:prstGeom>
          <a:noFill/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28509B"/>
                </a:solidFill>
              </a:rPr>
              <a:t>Omat toiminnot</a:t>
            </a:r>
          </a:p>
        </p:txBody>
      </p:sp>
      <p:cxnSp>
        <p:nvCxnSpPr>
          <p:cNvPr id="36" name="Suora nuoliyhdysviiva 35">
            <a:extLst>
              <a:ext uri="{FF2B5EF4-FFF2-40B4-BE49-F238E27FC236}">
                <a16:creationId xmlns:a16="http://schemas.microsoft.com/office/drawing/2014/main" id="{D669A7E9-1833-4C64-8AD4-B48B6698A63D}"/>
              </a:ext>
            </a:extLst>
          </p:cNvPr>
          <p:cNvCxnSpPr>
            <a:cxnSpLocks/>
            <a:stCxn id="59" idx="1"/>
          </p:cNvCxnSpPr>
          <p:nvPr/>
        </p:nvCxnSpPr>
        <p:spPr>
          <a:xfrm flipH="1">
            <a:off x="6960096" y="3081572"/>
            <a:ext cx="839309" cy="0"/>
          </a:xfrm>
          <a:prstGeom prst="straightConnector1">
            <a:avLst/>
          </a:prstGeom>
          <a:ln w="38100">
            <a:solidFill>
              <a:srgbClr val="00B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uora nuoliyhdysviiva 37">
            <a:extLst>
              <a:ext uri="{FF2B5EF4-FFF2-40B4-BE49-F238E27FC236}">
                <a16:creationId xmlns:a16="http://schemas.microsoft.com/office/drawing/2014/main" id="{E04E92C4-3082-4865-B9D5-D17913287798}"/>
              </a:ext>
            </a:extLst>
          </p:cNvPr>
          <p:cNvCxnSpPr>
            <a:cxnSpLocks/>
          </p:cNvCxnSpPr>
          <p:nvPr/>
        </p:nvCxnSpPr>
        <p:spPr>
          <a:xfrm flipH="1">
            <a:off x="6866081" y="5003303"/>
            <a:ext cx="1318151" cy="0"/>
          </a:xfrm>
          <a:prstGeom prst="straightConnector1">
            <a:avLst/>
          </a:prstGeom>
          <a:ln w="38100">
            <a:solidFill>
              <a:srgbClr val="00B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Yhdistin: Kulma 41">
            <a:extLst>
              <a:ext uri="{FF2B5EF4-FFF2-40B4-BE49-F238E27FC236}">
                <a16:creationId xmlns:a16="http://schemas.microsoft.com/office/drawing/2014/main" id="{EBF090B2-6904-4F08-8940-439A3E8002E4}"/>
              </a:ext>
            </a:extLst>
          </p:cNvPr>
          <p:cNvCxnSpPr>
            <a:cxnSpLocks/>
          </p:cNvCxnSpPr>
          <p:nvPr/>
        </p:nvCxnSpPr>
        <p:spPr>
          <a:xfrm rot="10800000">
            <a:off x="2979208" y="4070406"/>
            <a:ext cx="5205025" cy="356528"/>
          </a:xfrm>
          <a:prstGeom prst="bentConnector3">
            <a:avLst>
              <a:gd name="adj1" fmla="val 15854"/>
            </a:avLst>
          </a:prstGeom>
          <a:ln w="38100">
            <a:solidFill>
              <a:srgbClr val="00B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iruutu 58">
            <a:extLst>
              <a:ext uri="{FF2B5EF4-FFF2-40B4-BE49-F238E27FC236}">
                <a16:creationId xmlns:a16="http://schemas.microsoft.com/office/drawing/2014/main" id="{34DFD663-E14B-4DB8-9B74-AB9439712B60}"/>
              </a:ext>
            </a:extLst>
          </p:cNvPr>
          <p:cNvSpPr txBox="1"/>
          <p:nvPr/>
        </p:nvSpPr>
        <p:spPr>
          <a:xfrm>
            <a:off x="7799405" y="2896906"/>
            <a:ext cx="1440160" cy="369332"/>
          </a:xfrm>
          <a:prstGeom prst="rect">
            <a:avLst/>
          </a:prstGeom>
          <a:noFill/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28509B"/>
                </a:solidFill>
              </a:rPr>
              <a:t>Tiedotteet</a:t>
            </a:r>
          </a:p>
        </p:txBody>
      </p:sp>
      <p:sp>
        <p:nvSpPr>
          <p:cNvPr id="62" name="Tekstiruutu 61">
            <a:extLst>
              <a:ext uri="{FF2B5EF4-FFF2-40B4-BE49-F238E27FC236}">
                <a16:creationId xmlns:a16="http://schemas.microsoft.com/office/drawing/2014/main" id="{0F9FA634-D8B0-42ED-872B-9AEBFEA7EF9D}"/>
              </a:ext>
            </a:extLst>
          </p:cNvPr>
          <p:cNvSpPr txBox="1"/>
          <p:nvPr/>
        </p:nvSpPr>
        <p:spPr>
          <a:xfrm>
            <a:off x="8165339" y="4287787"/>
            <a:ext cx="2232248" cy="369332"/>
          </a:xfrm>
          <a:prstGeom prst="rect">
            <a:avLst/>
          </a:prstGeom>
          <a:noFill/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28509B"/>
                </a:solidFill>
              </a:rPr>
              <a:t>Omat herätteet</a:t>
            </a:r>
          </a:p>
        </p:txBody>
      </p:sp>
    </p:spTree>
    <p:extLst>
      <p:ext uri="{BB962C8B-B14F-4D97-AF65-F5344CB8AC3E}">
        <p14:creationId xmlns:p14="http://schemas.microsoft.com/office/powerpoint/2010/main" val="394733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3512F824-77DD-47D7-ACC5-2E611285C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8" r="2424" b="28193"/>
          <a:stretch/>
        </p:blipFill>
        <p:spPr>
          <a:xfrm>
            <a:off x="1055440" y="1628800"/>
            <a:ext cx="8856984" cy="3889967"/>
          </a:xfrm>
          <a:ln>
            <a:solidFill>
              <a:srgbClr val="28509B"/>
            </a:solidFill>
          </a:ln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79AC70A7-DFC9-4F13-BF71-5BB73336C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908720"/>
            <a:ext cx="9073008" cy="720080"/>
          </a:xfrm>
        </p:spPr>
        <p:txBody>
          <a:bodyPr/>
          <a:lstStyle/>
          <a:p>
            <a:r>
              <a:rPr lang="fi-FI" dirty="0"/>
              <a:t>Tutkijan työpöytä 2/2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178CB5-7A17-46A9-B2F9-8C335D2C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ECFBCF-A128-41EA-A9A2-761ED0209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sz="1000" dirty="0">
              <a:hlinkClick r:id="rId3" action="ppaction://hlinksldjump"/>
            </a:endParaRPr>
          </a:p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EEA7A3-06FE-41BD-8605-FAC671A4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31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8B68ED4-28D5-4E31-BEF9-CFD887093E67}"/>
              </a:ext>
            </a:extLst>
          </p:cNvPr>
          <p:cNvSpPr txBox="1"/>
          <p:nvPr/>
        </p:nvSpPr>
        <p:spPr>
          <a:xfrm>
            <a:off x="8666192" y="1449362"/>
            <a:ext cx="3080722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28509B"/>
                </a:solidFill>
              </a:rPr>
              <a:t>Voit aloittaa uuden opinnäytetyöhakemuksen vasemman palkin Uusi opinnäytetyöhakemus- kohdasta. </a:t>
            </a: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9FCEE1DB-B298-4B23-9515-4CFABB646DD2}"/>
              </a:ext>
            </a:extLst>
          </p:cNvPr>
          <p:cNvCxnSpPr>
            <a:cxnSpLocks/>
          </p:cNvCxnSpPr>
          <p:nvPr/>
        </p:nvCxnSpPr>
        <p:spPr>
          <a:xfrm flipH="1">
            <a:off x="3431704" y="2548066"/>
            <a:ext cx="5235150" cy="1961054"/>
          </a:xfrm>
          <a:prstGeom prst="straightConnector1">
            <a:avLst/>
          </a:prstGeom>
          <a:ln w="38100">
            <a:solidFill>
              <a:srgbClr val="00B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iruutu 14">
            <a:extLst>
              <a:ext uri="{FF2B5EF4-FFF2-40B4-BE49-F238E27FC236}">
                <a16:creationId xmlns:a16="http://schemas.microsoft.com/office/drawing/2014/main" id="{603DA38B-CAF7-4FA3-9835-4DA4CB4463D3}"/>
              </a:ext>
            </a:extLst>
          </p:cNvPr>
          <p:cNvSpPr txBox="1"/>
          <p:nvPr/>
        </p:nvSpPr>
        <p:spPr>
          <a:xfrm>
            <a:off x="8400256" y="3284984"/>
            <a:ext cx="3346658" cy="1224136"/>
          </a:xfrm>
          <a:prstGeom prst="rect">
            <a:avLst/>
          </a:prstGeom>
          <a:solidFill>
            <a:schemeClr val="bg1"/>
          </a:solidFill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28509B"/>
                </a:solidFill>
              </a:rPr>
              <a:t>Opinnäytetyöhakemukseen ei pysty tekemään muutoshakemusta. Tee aina uusi hakemus.</a:t>
            </a:r>
          </a:p>
        </p:txBody>
      </p:sp>
    </p:spTree>
    <p:extLst>
      <p:ext uri="{BB962C8B-B14F-4D97-AF65-F5344CB8AC3E}">
        <p14:creationId xmlns:p14="http://schemas.microsoft.com/office/powerpoint/2010/main" val="7982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D32ED3-0A91-9541-9D85-1ED45419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908719"/>
            <a:ext cx="9073008" cy="594433"/>
          </a:xfrm>
        </p:spPr>
        <p:txBody>
          <a:bodyPr/>
          <a:lstStyle/>
          <a:p>
            <a:r>
              <a:rPr lang="fi-FI" dirty="0"/>
              <a:t>Opinnäytetyö - Perustiedot 1/6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50702-B5F8-0140-83DE-F507478E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261EA-E997-B246-ABD8-A31D6C2E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32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4C0AF9-8DA6-4433-8A96-409081F74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5" y="1565151"/>
            <a:ext cx="9324583" cy="4168105"/>
          </a:xfrm>
          <a:prstGeom prst="rect">
            <a:avLst/>
          </a:prstGeom>
          <a:ln>
            <a:solidFill>
              <a:srgbClr val="28509B"/>
            </a:solidFill>
          </a:ln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1A90C8A4-66A0-48A0-8F47-D52D17991C9C}"/>
              </a:ext>
            </a:extLst>
          </p:cNvPr>
          <p:cNvSpPr txBox="1"/>
          <p:nvPr/>
        </p:nvSpPr>
        <p:spPr>
          <a:xfrm>
            <a:off x="7931499" y="2302813"/>
            <a:ext cx="3528392" cy="936104"/>
          </a:xfrm>
          <a:prstGeom prst="rect">
            <a:avLst/>
          </a:prstGeom>
          <a:solidFill>
            <a:schemeClr val="bg1"/>
          </a:solidFill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28509B"/>
                </a:solidFill>
                <a:latin typeface="Century Gothic" panose="020B0502020202020204" pitchFamily="34" charset="0"/>
              </a:rPr>
              <a:t>Kirjaa opinnäytetyön nimi ja paina Luo opinnäytetyö- painiketta.</a:t>
            </a: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AA19D49D-1F18-4045-9EA0-66A01E185863}"/>
              </a:ext>
            </a:extLst>
          </p:cNvPr>
          <p:cNvCxnSpPr>
            <a:cxnSpLocks/>
          </p:cNvCxnSpPr>
          <p:nvPr/>
        </p:nvCxnSpPr>
        <p:spPr>
          <a:xfrm>
            <a:off x="8688288" y="3238917"/>
            <a:ext cx="792088" cy="1054179"/>
          </a:xfrm>
          <a:prstGeom prst="straightConnector1">
            <a:avLst/>
          </a:prstGeom>
          <a:ln w="38100">
            <a:solidFill>
              <a:srgbClr val="00B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i 6">
            <a:extLst>
              <a:ext uri="{FF2B5EF4-FFF2-40B4-BE49-F238E27FC236}">
                <a16:creationId xmlns:a16="http://schemas.microsoft.com/office/drawing/2014/main" id="{1F3EFD07-6970-4A25-B876-185BE0D44A00}"/>
              </a:ext>
            </a:extLst>
          </p:cNvPr>
          <p:cNvSpPr/>
          <p:nvPr/>
        </p:nvSpPr>
        <p:spPr>
          <a:xfrm>
            <a:off x="8976320" y="4437112"/>
            <a:ext cx="1907759" cy="962592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65896F88-67B7-A0A6-2A7B-8E2CAB3E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/>
          <a:p>
            <a:endParaRPr lang="fi-FI" sz="1000" dirty="0">
              <a:hlinkClick r:id="rId3" action="ppaction://hlinksldjump"/>
            </a:endParaRPr>
          </a:p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226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60E2BA-2170-2146-8D09-84735C4D7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908720"/>
            <a:ext cx="9073008" cy="504056"/>
          </a:xfrm>
        </p:spPr>
        <p:txBody>
          <a:bodyPr/>
          <a:lstStyle/>
          <a:p>
            <a:r>
              <a:rPr lang="fi-FI" dirty="0"/>
              <a:t>Opinnäytetyö - perustiedot 2/6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42784-B1B7-4A44-B2DA-4942B3F8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8E949-3DBB-5044-889D-CEAD6A85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33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585F78A-4977-4DA3-8B05-E7FD1A66E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7" y="1596898"/>
            <a:ext cx="8623447" cy="4138263"/>
          </a:xfrm>
          <a:prstGeom prst="rect">
            <a:avLst/>
          </a:prstGeom>
          <a:ln>
            <a:solidFill>
              <a:srgbClr val="28509B"/>
            </a:solidFill>
          </a:ln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4B37A4BF-A047-42CD-910D-070F1AAE1747}"/>
              </a:ext>
            </a:extLst>
          </p:cNvPr>
          <p:cNvSpPr txBox="1"/>
          <p:nvPr/>
        </p:nvSpPr>
        <p:spPr>
          <a:xfrm>
            <a:off x="8147523" y="1324913"/>
            <a:ext cx="3312368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28509B"/>
                </a:solidFill>
              </a:rPr>
              <a:t>Aloita täyttämällä perustiedot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0D4B5FF-7AC5-4308-BC6D-CA640C89FE29}"/>
              </a:ext>
            </a:extLst>
          </p:cNvPr>
          <p:cNvSpPr txBox="1"/>
          <p:nvPr/>
        </p:nvSpPr>
        <p:spPr>
          <a:xfrm>
            <a:off x="4187083" y="4163481"/>
            <a:ext cx="3960440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28509B"/>
                </a:solidFill>
              </a:rPr>
              <a:t>Järjestelmä ilmoittaa puuttuvista pakollisista tiedoista</a:t>
            </a:r>
          </a:p>
        </p:txBody>
      </p:sp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2C465F27-DF90-4D07-A54F-C85FB7C0F9E8}"/>
              </a:ext>
            </a:extLst>
          </p:cNvPr>
          <p:cNvCxnSpPr/>
          <p:nvPr/>
        </p:nvCxnSpPr>
        <p:spPr>
          <a:xfrm flipH="1">
            <a:off x="3647728" y="4941168"/>
            <a:ext cx="539355" cy="432048"/>
          </a:xfrm>
          <a:prstGeom prst="straightConnector1">
            <a:avLst/>
          </a:prstGeom>
          <a:ln w="38100">
            <a:solidFill>
              <a:srgbClr val="00B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41D6DBC-C04F-42A0-9280-5C84874B3D14}"/>
              </a:ext>
            </a:extLst>
          </p:cNvPr>
          <p:cNvSpPr txBox="1"/>
          <p:nvPr/>
        </p:nvSpPr>
        <p:spPr>
          <a:xfrm>
            <a:off x="8832651" y="4255814"/>
            <a:ext cx="2627240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Tallenna hakemuksen tiedot tallennuspainikkeella.</a:t>
            </a:r>
          </a:p>
        </p:txBody>
      </p: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E9EE57CE-7DB3-4C0B-AEA4-2D7B694F53C2}"/>
              </a:ext>
            </a:extLst>
          </p:cNvPr>
          <p:cNvCxnSpPr>
            <a:cxnSpLocks/>
          </p:cNvCxnSpPr>
          <p:nvPr/>
        </p:nvCxnSpPr>
        <p:spPr>
          <a:xfrm flipH="1" flipV="1">
            <a:off x="10647074" y="3789040"/>
            <a:ext cx="525131" cy="466774"/>
          </a:xfrm>
          <a:prstGeom prst="straightConnector1">
            <a:avLst/>
          </a:prstGeom>
          <a:ln w="38100">
            <a:solidFill>
              <a:srgbClr val="00B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31796337-C91D-B693-369A-73E637378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/>
          <a:p>
            <a:endParaRPr lang="fi-FI" sz="1000" dirty="0">
              <a:hlinkClick r:id="rId3" action="ppaction://hlinksldjump"/>
            </a:endParaRPr>
          </a:p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417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A224D8-7C5A-A243-B307-9395804B8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Opinnäytetyö - perustiedot 3/6</a:t>
            </a:r>
            <a:endParaRPr lang="en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E9DDB-3A4A-BB45-9726-CA8B1FCF4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284CB-9C9D-864E-AE46-76546F2F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34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22BB8D7-34AD-491A-8A56-768198AD8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4047" r="57596" b="3308"/>
          <a:stretch/>
        </p:blipFill>
        <p:spPr>
          <a:xfrm>
            <a:off x="811830" y="1720558"/>
            <a:ext cx="5013565" cy="404629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8F1F31F-DAA7-4AD9-88DE-9A93B89539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</a:extLst>
          </a:blip>
          <a:srcRect l="4624" t="11994" r="4449" b="4298"/>
          <a:stretch/>
        </p:blipFill>
        <p:spPr>
          <a:xfrm>
            <a:off x="4150276" y="1658204"/>
            <a:ext cx="4323494" cy="2271666"/>
          </a:xfrm>
          <a:prstGeom prst="rect">
            <a:avLst/>
          </a:prstGeom>
          <a:ln>
            <a:solidFill>
              <a:srgbClr val="28509B"/>
            </a:solidFill>
          </a:ln>
        </p:spPr>
      </p:pic>
      <p:pic>
        <p:nvPicPr>
          <p:cNvPr id="11" name="Kuva 2">
            <a:extLst>
              <a:ext uri="{FF2B5EF4-FFF2-40B4-BE49-F238E27FC236}">
                <a16:creationId xmlns:a16="http://schemas.microsoft.com/office/drawing/2014/main" id="{4489B40A-7D38-4DDD-B6C5-ABC906CFB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" t="8203" r="65582"/>
          <a:stretch/>
        </p:blipFill>
        <p:spPr bwMode="auto">
          <a:xfrm>
            <a:off x="5058760" y="3492228"/>
            <a:ext cx="4707201" cy="2204559"/>
          </a:xfrm>
          <a:prstGeom prst="rect">
            <a:avLst/>
          </a:prstGeom>
          <a:noFill/>
          <a:ln w="9525">
            <a:solidFill>
              <a:srgbClr val="28509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8512A2B4-D46D-4A1E-8F56-7C47FB598F7F}"/>
              </a:ext>
            </a:extLst>
          </p:cNvPr>
          <p:cNvCxnSpPr>
            <a:cxnSpLocks/>
          </p:cNvCxnSpPr>
          <p:nvPr/>
        </p:nvCxnSpPr>
        <p:spPr>
          <a:xfrm>
            <a:off x="2855640" y="4171076"/>
            <a:ext cx="2016224" cy="321504"/>
          </a:xfrm>
          <a:prstGeom prst="straightConnector1">
            <a:avLst/>
          </a:prstGeom>
          <a:ln w="38100">
            <a:solidFill>
              <a:srgbClr val="00AD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>
            <a:extLst>
              <a:ext uri="{FF2B5EF4-FFF2-40B4-BE49-F238E27FC236}">
                <a16:creationId xmlns:a16="http://schemas.microsoft.com/office/drawing/2014/main" id="{EC54444A-5190-4D50-998F-326601454F4A}"/>
              </a:ext>
            </a:extLst>
          </p:cNvPr>
          <p:cNvCxnSpPr>
            <a:cxnSpLocks/>
          </p:cNvCxnSpPr>
          <p:nvPr/>
        </p:nvCxnSpPr>
        <p:spPr>
          <a:xfrm>
            <a:off x="2230975" y="2024844"/>
            <a:ext cx="1919301" cy="257746"/>
          </a:xfrm>
          <a:prstGeom prst="straightConnector1">
            <a:avLst/>
          </a:prstGeom>
          <a:ln w="38100">
            <a:solidFill>
              <a:srgbClr val="00AD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iruutu 30">
            <a:extLst>
              <a:ext uri="{FF2B5EF4-FFF2-40B4-BE49-F238E27FC236}">
                <a16:creationId xmlns:a16="http://schemas.microsoft.com/office/drawing/2014/main" id="{CE0349C6-B678-4DC7-87EE-4CB850491C40}"/>
              </a:ext>
            </a:extLst>
          </p:cNvPr>
          <p:cNvSpPr txBox="1"/>
          <p:nvPr/>
        </p:nvSpPr>
        <p:spPr>
          <a:xfrm>
            <a:off x="8781460" y="1689726"/>
            <a:ext cx="2678431" cy="1015663"/>
          </a:xfrm>
          <a:prstGeom prst="rect">
            <a:avLst/>
          </a:prstGeom>
          <a:noFill/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28509B"/>
                </a:solidFill>
              </a:rPr>
              <a:t>Valitse valikoista opinnäytetyön taso ja tieteenala.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511519ED-96F2-8455-6573-8739C795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/>
          <a:p>
            <a:endParaRPr lang="fi-FI" sz="1000" dirty="0">
              <a:hlinkClick r:id="rId7" action="ppaction://hlinksldjump"/>
            </a:endParaRPr>
          </a:p>
          <a:p>
            <a:r>
              <a:rPr lang="fi-FI" sz="1000" dirty="0">
                <a:hlinkClick r:id="rId7" action="ppaction://hlinksldjump"/>
              </a:rPr>
              <a:t>Palaa sisällysluetteloon</a:t>
            </a:r>
            <a:endParaRPr lang="fi-FI" sz="1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650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F8673DC-4ECA-4228-977C-6AF87C52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908720"/>
            <a:ext cx="9073008" cy="720080"/>
          </a:xfrm>
        </p:spPr>
        <p:txBody>
          <a:bodyPr/>
          <a:lstStyle/>
          <a:p>
            <a:r>
              <a:rPr lang="fi-FI" dirty="0"/>
              <a:t>Opinnäytetyö - perustiedot 4/6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AF616A0-ECF2-4338-B973-779432B0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F59CAFB-18E1-4D0E-BF25-224F2196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35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2F8F0DD-D5F8-4D19-8D7B-97E40FCB9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" t="3659" r="44408" b="37182"/>
          <a:stretch/>
        </p:blipFill>
        <p:spPr>
          <a:xfrm>
            <a:off x="551384" y="1772816"/>
            <a:ext cx="7428304" cy="3816424"/>
          </a:xfrm>
          <a:prstGeom prst="rect">
            <a:avLst/>
          </a:prstGeom>
          <a:ln>
            <a:solidFill>
              <a:srgbClr val="28509B"/>
            </a:solidFill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6B25719-D7B6-4844-ACDB-0A43FDD54A2E}"/>
              </a:ext>
            </a:extLst>
          </p:cNvPr>
          <p:cNvSpPr txBox="1"/>
          <p:nvPr/>
        </p:nvSpPr>
        <p:spPr>
          <a:xfrm>
            <a:off x="8259491" y="2060848"/>
            <a:ext cx="3200400" cy="1015663"/>
          </a:xfrm>
          <a:prstGeom prst="rect">
            <a:avLst/>
          </a:prstGeom>
          <a:noFill/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28509B"/>
                </a:solidFill>
                <a:latin typeface="Century Gothic" panose="020B0502020202020204" pitchFamily="34" charset="0"/>
              </a:rPr>
              <a:t>Arvioi tutkimuksesi aloitus- ja lopetuspäivämäärä.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DFFC954-80A0-4260-8D15-C60A66D1C1DD}"/>
              </a:ext>
            </a:extLst>
          </p:cNvPr>
          <p:cNvSpPr txBox="1"/>
          <p:nvPr/>
        </p:nvSpPr>
        <p:spPr>
          <a:xfrm>
            <a:off x="8259491" y="3284984"/>
            <a:ext cx="3200400" cy="1323439"/>
          </a:xfrm>
          <a:prstGeom prst="rect">
            <a:avLst/>
          </a:prstGeom>
          <a:noFill/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28509B"/>
                </a:solidFill>
              </a:rPr>
              <a:t>Voimassaoloaikaa kannattaa valita reilusti, jotta vältyt uusintahakemukselta.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B9377E73-88B3-B8D9-7DEE-B949FBF8C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/>
          <a:p>
            <a:endParaRPr lang="fi-FI" sz="1000" dirty="0">
              <a:hlinkClick r:id="rId3" action="ppaction://hlinksldjump"/>
            </a:endParaRPr>
          </a:p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53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FF796A8-9E0C-46B1-9159-A30AB7F2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Opinnäytetyö - perustiedot 5/6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861256E-DCCD-492B-A818-45C7EEEDE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F68C6F8-93AF-47B8-9018-553F80E8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36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E77C52D-A54D-4853-83FE-6EC6CD197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658" t="63803" r="57164" b="-1"/>
          <a:stretch/>
        </p:blipFill>
        <p:spPr>
          <a:xfrm>
            <a:off x="911424" y="2379387"/>
            <a:ext cx="7805723" cy="3007937"/>
          </a:xfrm>
          <a:prstGeom prst="rect">
            <a:avLst/>
          </a:prstGeom>
          <a:ln>
            <a:solidFill>
              <a:srgbClr val="28509B"/>
            </a:solidFill>
          </a:ln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4F07A564-9A04-4ACC-A272-211ABE861072}"/>
              </a:ext>
            </a:extLst>
          </p:cNvPr>
          <p:cNvSpPr txBox="1"/>
          <p:nvPr/>
        </p:nvSpPr>
        <p:spPr>
          <a:xfrm>
            <a:off x="7671662" y="1958982"/>
            <a:ext cx="3788229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28509B"/>
                </a:solidFill>
                <a:latin typeface="Century Gothic" panose="020B0502020202020204" pitchFamily="34" charset="0"/>
              </a:rPr>
              <a:t>Valitse valikosta ensisijainen yksikkö, jossa tutkimusta tehdään.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AB08A44-48A7-4676-9AF3-AFA006205474}"/>
              </a:ext>
            </a:extLst>
          </p:cNvPr>
          <p:cNvSpPr txBox="1"/>
          <p:nvPr/>
        </p:nvSpPr>
        <p:spPr>
          <a:xfrm>
            <a:off x="9195662" y="3476275"/>
            <a:ext cx="2264229" cy="1631216"/>
          </a:xfrm>
          <a:prstGeom prst="rect">
            <a:avLst/>
          </a:prstGeom>
          <a:noFill/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28509B"/>
                </a:solidFill>
                <a:latin typeface="Century Gothic" panose="020B0502020202020204" pitchFamily="34" charset="0"/>
              </a:rPr>
              <a:t>Kirjaa muut </a:t>
            </a:r>
            <a:r>
              <a:rPr lang="fi-FI" sz="2000" dirty="0" err="1">
                <a:solidFill>
                  <a:srgbClr val="28509B"/>
                </a:solidFill>
                <a:latin typeface="Century Gothic" panose="020B0502020202020204" pitchFamily="34" charset="0"/>
              </a:rPr>
              <a:t>HUSin</a:t>
            </a:r>
            <a:r>
              <a:rPr lang="fi-FI" sz="2000" dirty="0">
                <a:solidFill>
                  <a:srgbClr val="28509B"/>
                </a:solidFill>
                <a:latin typeface="Century Gothic" panose="020B0502020202020204" pitchFamily="34" charset="0"/>
              </a:rPr>
              <a:t> yksiköt, joihin  opinnäytetyösi kohdistuu.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31E5E74-80C5-9C4B-FDB2-4E148A6E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/>
          <a:p>
            <a:endParaRPr lang="fi-FI" sz="1000" dirty="0">
              <a:hlinkClick r:id="rId3" action="ppaction://hlinksldjump"/>
            </a:endParaRPr>
          </a:p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718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DF9CE60-474B-4A66-9035-E83036095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Opinnäytetyö - perustiedot 6/6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5B705A9-322F-428E-8F8D-CA4345CC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0BA144-3302-4733-81AA-92DB417B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37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7A2770A-E43C-4D35-81A8-874F83D7F650}"/>
              </a:ext>
            </a:extLst>
          </p:cNvPr>
          <p:cNvSpPr txBox="1"/>
          <p:nvPr/>
        </p:nvSpPr>
        <p:spPr>
          <a:xfrm>
            <a:off x="2889346" y="2496720"/>
            <a:ext cx="5693228" cy="369332"/>
          </a:xfrm>
          <a:prstGeom prst="rect">
            <a:avLst/>
          </a:prstGeom>
          <a:noFill/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28509B"/>
                </a:solidFill>
                <a:latin typeface="Century Gothic" panose="020B0502020202020204" pitchFamily="34" charset="0"/>
              </a:rPr>
              <a:t>Voit valita yhden tai useamman kohdan.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C48F959-BDBE-4828-95C8-C493BC774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512" b="30733"/>
          <a:stretch/>
        </p:blipFill>
        <p:spPr>
          <a:xfrm>
            <a:off x="479376" y="1616709"/>
            <a:ext cx="2119376" cy="4216635"/>
          </a:xfrm>
          <a:prstGeom prst="rect">
            <a:avLst/>
          </a:prstGeom>
          <a:ln>
            <a:solidFill>
              <a:srgbClr val="28509B"/>
            </a:solidFill>
          </a:ln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13925D10-5F13-4DCD-84D9-A1B19BB82E5F}"/>
              </a:ext>
            </a:extLst>
          </p:cNvPr>
          <p:cNvSpPr txBox="1"/>
          <p:nvPr/>
        </p:nvSpPr>
        <p:spPr>
          <a:xfrm>
            <a:off x="2889346" y="1688806"/>
            <a:ext cx="3729901" cy="646331"/>
          </a:xfrm>
          <a:prstGeom prst="rect">
            <a:avLst/>
          </a:prstGeom>
          <a:noFill/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28509B"/>
                </a:solidFill>
              </a:rPr>
              <a:t>Valitse aineistot, joista opinnäytetyösi aineisto koostuu.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251FF37-FD8C-4EC2-B1D6-A499A8A93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" t="70098" r="16342" b="507"/>
          <a:stretch/>
        </p:blipFill>
        <p:spPr>
          <a:xfrm>
            <a:off x="1775520" y="3881983"/>
            <a:ext cx="10143593" cy="1793866"/>
          </a:xfrm>
          <a:prstGeom prst="rect">
            <a:avLst/>
          </a:prstGeom>
          <a:ln>
            <a:solidFill>
              <a:srgbClr val="28509B"/>
            </a:solidFill>
          </a:ln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12B46317-2305-4162-B7C4-48B81577EBBE}"/>
              </a:ext>
            </a:extLst>
          </p:cNvPr>
          <p:cNvSpPr txBox="1"/>
          <p:nvPr/>
        </p:nvSpPr>
        <p:spPr>
          <a:xfrm>
            <a:off x="7290662" y="4620914"/>
            <a:ext cx="4169229" cy="646331"/>
          </a:xfrm>
          <a:prstGeom prst="rect">
            <a:avLst/>
          </a:prstGeom>
          <a:noFill/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28509B"/>
                </a:solidFill>
                <a:latin typeface="Century Gothic" panose="020B0502020202020204" pitchFamily="34" charset="0"/>
              </a:rPr>
              <a:t>Voit valita yhden tai useamman kohdan, jotka sopivat tutkimukseesi.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5F2E409F-6804-4CD7-959E-EF52B3C30EDB}"/>
              </a:ext>
            </a:extLst>
          </p:cNvPr>
          <p:cNvSpPr txBox="1"/>
          <p:nvPr/>
        </p:nvSpPr>
        <p:spPr>
          <a:xfrm>
            <a:off x="7290662" y="3605117"/>
            <a:ext cx="416922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28509B"/>
                </a:solidFill>
              </a:rPr>
              <a:t>Valitse opinnäytetyön tutkimusmenetelmä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B39BF6D-BC6B-78CD-2B68-475162BA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/>
          <a:p>
            <a:endParaRPr lang="fi-FI" sz="1000" dirty="0">
              <a:hlinkClick r:id="rId3" action="ppaction://hlinksldjump"/>
            </a:endParaRPr>
          </a:p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283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07F3E8D-8625-4310-B30D-107C1808C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620687"/>
            <a:ext cx="9073008" cy="1224135"/>
          </a:xfrm>
        </p:spPr>
        <p:txBody>
          <a:bodyPr/>
          <a:lstStyle/>
          <a:p>
            <a:r>
              <a:rPr lang="fi-FI" dirty="0"/>
              <a:t>Opinnäytetyö - Yhteystiedot 1/3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2AC69B4-4DED-4680-8613-D3BD379D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2E94EC1-2DA9-4E43-B858-AC089DBC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38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8B579E0-0D5C-4703-BA94-E23F9A2BB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677" y="1844824"/>
            <a:ext cx="6096528" cy="342929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510FB17-F087-4D76-8B84-CAC6DB0444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66"/>
          <a:stretch/>
        </p:blipFill>
        <p:spPr>
          <a:xfrm>
            <a:off x="639704" y="1349692"/>
            <a:ext cx="10912591" cy="4050178"/>
          </a:xfrm>
          <a:prstGeom prst="rect">
            <a:avLst/>
          </a:prstGeom>
          <a:ln>
            <a:solidFill>
              <a:srgbClr val="28509B"/>
            </a:solidFill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BE78807-7170-44C1-9E58-47E18E30C84A}"/>
              </a:ext>
            </a:extLst>
          </p:cNvPr>
          <p:cNvSpPr txBox="1"/>
          <p:nvPr/>
        </p:nvSpPr>
        <p:spPr>
          <a:xfrm>
            <a:off x="8535007" y="3075057"/>
            <a:ext cx="2924884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28509B"/>
                </a:solidFill>
                <a:latin typeface="Century Gothic" panose="020B0502020202020204" pitchFamily="34" charset="0"/>
              </a:rPr>
              <a:t>Kirjaa omat tietosi yhteyshenkilötietoihin.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D1FBF67-03F4-4A55-840F-54228A1ED88A}"/>
              </a:ext>
            </a:extLst>
          </p:cNvPr>
          <p:cNvSpPr txBox="1"/>
          <p:nvPr/>
        </p:nvSpPr>
        <p:spPr>
          <a:xfrm>
            <a:off x="8934405" y="4228237"/>
            <a:ext cx="2525486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28509B"/>
                </a:solidFill>
                <a:latin typeface="Century Gothic" panose="020B0502020202020204" pitchFamily="34" charset="0"/>
              </a:rPr>
              <a:t>Lisää tarvittaessa muut opinnäytetyön tekijät.</a:t>
            </a:r>
          </a:p>
        </p:txBody>
      </p: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5BB874C6-11F4-4FFD-BEA7-E4F3C4B593A4}"/>
              </a:ext>
            </a:extLst>
          </p:cNvPr>
          <p:cNvCxnSpPr>
            <a:cxnSpLocks/>
          </p:cNvCxnSpPr>
          <p:nvPr/>
        </p:nvCxnSpPr>
        <p:spPr>
          <a:xfrm flipH="1">
            <a:off x="4511824" y="5085184"/>
            <a:ext cx="4422581" cy="0"/>
          </a:xfrm>
          <a:prstGeom prst="straightConnector1">
            <a:avLst/>
          </a:prstGeom>
          <a:ln w="38100">
            <a:solidFill>
              <a:srgbClr val="00B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i 13">
            <a:extLst>
              <a:ext uri="{FF2B5EF4-FFF2-40B4-BE49-F238E27FC236}">
                <a16:creationId xmlns:a16="http://schemas.microsoft.com/office/drawing/2014/main" id="{7CB33DA8-088E-4755-807D-DF57B0ABFEB3}"/>
              </a:ext>
            </a:extLst>
          </p:cNvPr>
          <p:cNvSpPr/>
          <p:nvPr/>
        </p:nvSpPr>
        <p:spPr>
          <a:xfrm>
            <a:off x="461979" y="4617132"/>
            <a:ext cx="2675588" cy="936104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B550B2D-DF60-9377-A272-F5DCD3AF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/>
          <a:p>
            <a:endParaRPr lang="fi-FI" sz="1000" dirty="0">
              <a:hlinkClick r:id="rId4" action="ppaction://hlinksldjump"/>
            </a:endParaRPr>
          </a:p>
          <a:p>
            <a:r>
              <a:rPr lang="fi-FI" sz="1000" dirty="0">
                <a:hlinkClick r:id="rId4" action="ppaction://hlinksldjump"/>
              </a:rPr>
              <a:t>Palaa sisällysluetteloon</a:t>
            </a:r>
            <a:endParaRPr lang="fi-FI" sz="1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93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E38FADD-329E-408D-B80C-09692BF8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548680"/>
            <a:ext cx="9073008" cy="1009456"/>
          </a:xfrm>
        </p:spPr>
        <p:txBody>
          <a:bodyPr/>
          <a:lstStyle/>
          <a:p>
            <a:r>
              <a:rPr lang="fi-FI" dirty="0"/>
              <a:t>Opinnäytetyö - yhteystiedot 2/3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557AB87-9F90-4A0E-838C-311EB724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9EEBFD1-69D3-4166-BCF4-0308750E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39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D03DEB9-299C-4436-A70F-249E00A9B5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092"/>
          <a:stretch/>
        </p:blipFill>
        <p:spPr>
          <a:xfrm>
            <a:off x="335361" y="1484784"/>
            <a:ext cx="3267550" cy="4390770"/>
          </a:xfrm>
          <a:prstGeom prst="rect">
            <a:avLst/>
          </a:prstGeom>
          <a:ln>
            <a:noFill/>
          </a:ln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FC92F5E-869D-4DB5-BB50-77971EE32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</a14:imgLayer>
                </a14:imgProps>
              </a:ext>
            </a:extLst>
          </a:blip>
          <a:srcRect l="72494" t="18079" r="949" b="67012"/>
          <a:stretch/>
        </p:blipFill>
        <p:spPr>
          <a:xfrm>
            <a:off x="5715197" y="1500521"/>
            <a:ext cx="5744694" cy="1296144"/>
          </a:xfrm>
          <a:prstGeom prst="rect">
            <a:avLst/>
          </a:prstGeom>
          <a:ln>
            <a:solidFill>
              <a:srgbClr val="28509B"/>
            </a:solidFill>
          </a:ln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8DADCF34-F440-43D2-934C-493232348FAB}"/>
              </a:ext>
            </a:extLst>
          </p:cNvPr>
          <p:cNvSpPr txBox="1"/>
          <p:nvPr/>
        </p:nvSpPr>
        <p:spPr>
          <a:xfrm>
            <a:off x="3613927" y="4018671"/>
            <a:ext cx="2471057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28509B"/>
                </a:solidFill>
                <a:latin typeface="Century Gothic" panose="020B0502020202020204" pitchFamily="34" charset="0"/>
              </a:rPr>
              <a:t>Valitse päivämäärä jolloin tutkimussuunnitelma on hyväksytty.</a:t>
            </a:r>
          </a:p>
        </p:txBody>
      </p:sp>
      <p:pic>
        <p:nvPicPr>
          <p:cNvPr id="13" name="Kuva 2">
            <a:extLst>
              <a:ext uri="{FF2B5EF4-FFF2-40B4-BE49-F238E27FC236}">
                <a16:creationId xmlns:a16="http://schemas.microsoft.com/office/drawing/2014/main" id="{E0588DA3-445A-4A2E-9E45-F65CBE0AA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68" y="2796665"/>
            <a:ext cx="5595771" cy="2795829"/>
          </a:xfrm>
          <a:prstGeom prst="rect">
            <a:avLst/>
          </a:prstGeom>
          <a:noFill/>
          <a:ln w="9525">
            <a:solidFill>
              <a:srgbClr val="28509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BB3FEDFF-2539-49A4-8555-3716793D8927}"/>
              </a:ext>
            </a:extLst>
          </p:cNvPr>
          <p:cNvCxnSpPr>
            <a:cxnSpLocks/>
          </p:cNvCxnSpPr>
          <p:nvPr/>
        </p:nvCxnSpPr>
        <p:spPr>
          <a:xfrm>
            <a:off x="8976320" y="2564904"/>
            <a:ext cx="417794" cy="86409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43F5A37-71A2-4138-9E21-7961303A51CF}"/>
              </a:ext>
            </a:extLst>
          </p:cNvPr>
          <p:cNvSpPr txBox="1"/>
          <p:nvPr/>
        </p:nvSpPr>
        <p:spPr>
          <a:xfrm>
            <a:off x="2797886" y="1211069"/>
            <a:ext cx="3462982" cy="2649979"/>
          </a:xfrm>
          <a:prstGeom prst="rect">
            <a:avLst/>
          </a:prstGeom>
          <a:solidFill>
            <a:schemeClr val="bg1"/>
          </a:solidFill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28509B"/>
                </a:solidFill>
              </a:rPr>
              <a:t>Täytä ohjaajan/ohjaajien tiedot.</a:t>
            </a:r>
          </a:p>
          <a:p>
            <a:endParaRPr lang="fi-FI" sz="2000" dirty="0">
              <a:solidFill>
                <a:srgbClr val="28509B"/>
              </a:solidFill>
            </a:endParaRPr>
          </a:p>
          <a:p>
            <a:r>
              <a:rPr lang="fi-FI" sz="2000" dirty="0">
                <a:solidFill>
                  <a:srgbClr val="28509B"/>
                </a:solidFill>
              </a:rPr>
              <a:t>Lisää tarvittaessa Tutkijan työpöydälle ei-rekisteröityneen henkilön tiedot</a:t>
            </a:r>
          </a:p>
          <a:p>
            <a:endParaRPr lang="fi-FI" sz="2000" dirty="0">
              <a:solidFill>
                <a:srgbClr val="28509B"/>
              </a:solidFill>
            </a:endParaRP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7B5D04D1-1EBA-5C12-63FF-A12830A7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/>
          <a:p>
            <a:endParaRPr lang="fi-FI" sz="1000" dirty="0">
              <a:hlinkClick r:id="rId6" action="ppaction://hlinksldjump"/>
            </a:endParaRPr>
          </a:p>
          <a:p>
            <a:r>
              <a:rPr lang="fi-FI" sz="1000" dirty="0">
                <a:hlinkClick r:id="rId6" action="ppaction://hlinksldjump"/>
              </a:rPr>
              <a:t>Palaa sisällysluetteloon</a:t>
            </a:r>
            <a:endParaRPr lang="fi-FI" sz="1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008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9540B48-83B5-4195-8BE3-CFB10ABB7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988839"/>
            <a:ext cx="10153128" cy="3744000"/>
          </a:xfrm>
        </p:spPr>
        <p:txBody>
          <a:bodyPr/>
          <a:lstStyle/>
          <a:p>
            <a:r>
              <a:rPr lang="fi-FI" sz="2000" dirty="0">
                <a:solidFill>
                  <a:schemeClr val="accent1"/>
                </a:solidFill>
                <a:ea typeface="+mn-lt"/>
                <a:cs typeface="+mn-lt"/>
              </a:rPr>
              <a:t>Eettisillä- ja tutkimuslupahakemuksilla on paljon samoja tietoja. Kun muutat tietoja suoraan projektiin (sivupalkin kohdasta ”Omat tutkimukset”), tutkimuksen tiedot taustalla päivittyvät samaan aikaan koko projektiin. </a:t>
            </a:r>
          </a:p>
          <a:p>
            <a:r>
              <a:rPr lang="fi-FI" sz="2000" dirty="0">
                <a:solidFill>
                  <a:schemeClr val="accent1"/>
                </a:solidFill>
                <a:ea typeface="+mn-lt"/>
                <a:cs typeface="+mn-lt"/>
              </a:rPr>
              <a:t>Saman projektin tietoja käytetään kaikissa hakemustyypeissä, </a:t>
            </a:r>
            <a:r>
              <a:rPr lang="fi-FI" sz="2000" b="1" dirty="0">
                <a:solidFill>
                  <a:schemeClr val="accent1"/>
                </a:solidFill>
                <a:ea typeface="+mn-lt"/>
                <a:cs typeface="+mn-lt"/>
              </a:rPr>
              <a:t>älä koskaan aloita täysin uutta </a:t>
            </a:r>
            <a:r>
              <a:rPr lang="fi-FI" b="1" dirty="0">
                <a:solidFill>
                  <a:schemeClr val="accent1"/>
                </a:solidFill>
                <a:ea typeface="+mn-lt"/>
                <a:cs typeface="+mn-lt"/>
              </a:rPr>
              <a:t>hakemusta</a:t>
            </a:r>
            <a:r>
              <a:rPr lang="fi-FI" sz="2000" b="1" dirty="0">
                <a:solidFill>
                  <a:schemeClr val="accent1"/>
                </a:solidFill>
                <a:ea typeface="+mn-lt"/>
                <a:cs typeface="+mn-lt"/>
              </a:rPr>
              <a:t>, jos aiemman hakemuksesi hakemustyyppi muuttuu. </a:t>
            </a:r>
            <a:endParaRPr lang="fi-FI" dirty="0">
              <a:solidFill>
                <a:schemeClr val="accent1"/>
              </a:solidFill>
            </a:endParaRP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E76300A-A226-4859-9EE2-D10F39ECA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Tutkijan työpöytä – huomioitavia asioita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26850B-D068-4F87-ACFD-A887C1DE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B1FA62-2477-4B1F-BC7D-CF1D80BA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4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0AA494F-172D-440D-9066-FD25D94765D5}"/>
              </a:ext>
            </a:extLst>
          </p:cNvPr>
          <p:cNvSpPr txBox="1"/>
          <p:nvPr/>
        </p:nvSpPr>
        <p:spPr>
          <a:xfrm>
            <a:off x="7320136" y="6258217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2" action="ppaction://hlinksldjump"/>
              </a:rPr>
              <a:t>Siirry sisällysluetteloon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23587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63540BB-0633-4F63-9087-1EFBB040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Opinnäytetyö - yhteystiedot 3/3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221F01C-EC15-48E6-8D06-71FE3B74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73C590F-57A8-458E-9931-A1693750E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40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692CEA2-B8CC-491E-8413-5945291E4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03"/>
          <a:stretch/>
        </p:blipFill>
        <p:spPr>
          <a:xfrm>
            <a:off x="335360" y="2301337"/>
            <a:ext cx="11521280" cy="3288523"/>
          </a:xfrm>
          <a:prstGeom prst="rect">
            <a:avLst/>
          </a:prstGeom>
          <a:ln>
            <a:solidFill>
              <a:srgbClr val="28509B"/>
            </a:solidFill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67ED2AA-FEEE-4704-B874-CD471B41E3BC}"/>
              </a:ext>
            </a:extLst>
          </p:cNvPr>
          <p:cNvSpPr txBox="1"/>
          <p:nvPr/>
        </p:nvSpPr>
        <p:spPr>
          <a:xfrm>
            <a:off x="7192691" y="1748555"/>
            <a:ext cx="4267200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28509B"/>
                </a:solidFill>
                <a:latin typeface="Century Gothic" panose="020B0502020202020204" pitchFamily="34" charset="0"/>
              </a:rPr>
              <a:t>Vastuuhenkilö valitaan pääsääntöisesti siitä yksiköstä, johon opinnäytetyö ensisijaisesti kohdistuu.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8FDB2E1-B657-4D24-A2D3-2473D42FA11C}"/>
              </a:ext>
            </a:extLst>
          </p:cNvPr>
          <p:cNvSpPr txBox="1"/>
          <p:nvPr/>
        </p:nvSpPr>
        <p:spPr>
          <a:xfrm>
            <a:off x="5715677" y="3945598"/>
            <a:ext cx="3407229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28509B"/>
                </a:solidFill>
                <a:latin typeface="Century Gothic" panose="020B0502020202020204" pitchFamily="34" charset="0"/>
              </a:rPr>
              <a:t>Syötä hakukenttään vähintään kolme kirjainta vastuuhenkilön sukunimestä.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E9EC3C3-7E4B-9015-7F09-43A33000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/>
          <a:p>
            <a:endParaRPr lang="fi-FI" sz="1000" dirty="0">
              <a:hlinkClick r:id="rId3" action="ppaction://hlinksldjump"/>
            </a:endParaRPr>
          </a:p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1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C7361A1-7708-46C9-8BFD-ADDF714A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Opinnäytetyö - Liitteet 1/3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0B6C3DC-80ED-4A1D-A793-9C07999C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89136D1-6AB4-439A-AD8C-975E778EE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41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6FC1F6F-B01C-41E6-9A74-B2CA409CB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95" y="2129135"/>
            <a:ext cx="11596809" cy="3208077"/>
          </a:xfrm>
          <a:prstGeom prst="rect">
            <a:avLst/>
          </a:prstGeom>
          <a:ln>
            <a:solidFill>
              <a:srgbClr val="28509B"/>
            </a:solidFill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B71021B-D483-401A-BF22-8359BCD7C245}"/>
              </a:ext>
            </a:extLst>
          </p:cNvPr>
          <p:cNvSpPr txBox="1"/>
          <p:nvPr/>
        </p:nvSpPr>
        <p:spPr>
          <a:xfrm>
            <a:off x="6816685" y="3736894"/>
            <a:ext cx="3880759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28509B"/>
                </a:solidFill>
                <a:latin typeface="Century Gothic" panose="020B0502020202020204" pitchFamily="34" charset="0"/>
              </a:rPr>
              <a:t>Katso tutkimuksen ja opetuksen sivuilta opinnäytetyöhakemukseen tarvittavat liitteet</a:t>
            </a:r>
          </a:p>
        </p:txBody>
      </p: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541F5529-58A2-4A32-927B-03E173F09608}"/>
              </a:ext>
            </a:extLst>
          </p:cNvPr>
          <p:cNvCxnSpPr>
            <a:cxnSpLocks/>
          </p:cNvCxnSpPr>
          <p:nvPr/>
        </p:nvCxnSpPr>
        <p:spPr>
          <a:xfrm flipH="1" flipV="1">
            <a:off x="5519936" y="3429000"/>
            <a:ext cx="1296749" cy="1008112"/>
          </a:xfrm>
          <a:prstGeom prst="straightConnector1">
            <a:avLst/>
          </a:prstGeom>
          <a:ln w="38100">
            <a:solidFill>
              <a:srgbClr val="00B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i 2">
            <a:extLst>
              <a:ext uri="{FF2B5EF4-FFF2-40B4-BE49-F238E27FC236}">
                <a16:creationId xmlns:a16="http://schemas.microsoft.com/office/drawing/2014/main" id="{09EE03FF-FB04-4054-BE46-765A6D2746ED}"/>
              </a:ext>
            </a:extLst>
          </p:cNvPr>
          <p:cNvSpPr/>
          <p:nvPr/>
        </p:nvSpPr>
        <p:spPr>
          <a:xfrm>
            <a:off x="5519936" y="1784130"/>
            <a:ext cx="1800200" cy="984236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8C5895F5-E662-0F60-F441-5E1EF3741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/>
          <a:p>
            <a:endParaRPr lang="fi-FI" sz="1000" dirty="0">
              <a:hlinkClick r:id="rId3" action="ppaction://hlinksldjump"/>
            </a:endParaRPr>
          </a:p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64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B19095B-77D9-426E-A448-E26C8EA5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Opinnäytetyö - Liitteet 2/3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A2E19EB-4F0D-4A2D-A0EE-CF8DD324C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A4026E1-4835-4110-B635-E49054A3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42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9703D40-96DE-4BE6-A473-1C173B381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33" b="5253"/>
          <a:stretch/>
        </p:blipFill>
        <p:spPr>
          <a:xfrm>
            <a:off x="1001450" y="1518958"/>
            <a:ext cx="10189099" cy="4330673"/>
          </a:xfrm>
          <a:prstGeom prst="rect">
            <a:avLst/>
          </a:prstGeom>
          <a:ln>
            <a:solidFill>
              <a:srgbClr val="28509B"/>
            </a:solidFill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9799797-4140-473C-A586-F6B4381DDFC7}"/>
              </a:ext>
            </a:extLst>
          </p:cNvPr>
          <p:cNvSpPr txBox="1"/>
          <p:nvPr/>
        </p:nvSpPr>
        <p:spPr>
          <a:xfrm>
            <a:off x="9264444" y="1183104"/>
            <a:ext cx="2656114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28509B"/>
                </a:solidFill>
                <a:latin typeface="Century Gothic" panose="020B0502020202020204" pitchFamily="34" charset="0"/>
              </a:rPr>
              <a:t>Vedä täytetyt liitetiedostot niille tarkoitettuihin laatikoihin.</a:t>
            </a:r>
          </a:p>
        </p:txBody>
      </p: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51AFE780-E4BD-47DD-82F4-5B3ABC788000}"/>
              </a:ext>
            </a:extLst>
          </p:cNvPr>
          <p:cNvCxnSpPr>
            <a:cxnSpLocks/>
          </p:cNvCxnSpPr>
          <p:nvPr/>
        </p:nvCxnSpPr>
        <p:spPr>
          <a:xfrm flipH="1">
            <a:off x="8112224" y="2180678"/>
            <a:ext cx="1152220" cy="240824"/>
          </a:xfrm>
          <a:prstGeom prst="straightConnector1">
            <a:avLst/>
          </a:prstGeom>
          <a:ln w="38100">
            <a:solidFill>
              <a:srgbClr val="00B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51DB6B47-6341-4630-90AF-5A589DC7E131}"/>
              </a:ext>
            </a:extLst>
          </p:cNvPr>
          <p:cNvCxnSpPr>
            <a:cxnSpLocks/>
          </p:cNvCxnSpPr>
          <p:nvPr/>
        </p:nvCxnSpPr>
        <p:spPr>
          <a:xfrm flipH="1">
            <a:off x="8297954" y="2518956"/>
            <a:ext cx="1152635" cy="1217929"/>
          </a:xfrm>
          <a:prstGeom prst="straightConnector1">
            <a:avLst/>
          </a:prstGeom>
          <a:ln w="38100">
            <a:solidFill>
              <a:srgbClr val="00B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3AB698D0-FB8A-477C-8F19-6A5DDF371B98}"/>
              </a:ext>
            </a:extLst>
          </p:cNvPr>
          <p:cNvCxnSpPr>
            <a:cxnSpLocks/>
          </p:cNvCxnSpPr>
          <p:nvPr/>
        </p:nvCxnSpPr>
        <p:spPr>
          <a:xfrm flipH="1">
            <a:off x="9120336" y="2518956"/>
            <a:ext cx="723009" cy="2820086"/>
          </a:xfrm>
          <a:prstGeom prst="straightConnector1">
            <a:avLst/>
          </a:prstGeom>
          <a:ln w="38100">
            <a:solidFill>
              <a:srgbClr val="00B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DA68EB3E-1185-3A17-7430-D7BF4932A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/>
          <a:p>
            <a:endParaRPr lang="fi-FI" sz="1000" dirty="0">
              <a:hlinkClick r:id="rId3" action="ppaction://hlinksldjump"/>
            </a:endParaRPr>
          </a:p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53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C46C2AC-B296-44F9-AC7E-36D11D58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Opinnäytetyö - Liitteet 3/3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8C0A736-4CEB-42CB-A16B-5506FA27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BA3373-7936-42CA-AB41-21CAF0CD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43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BAA3223-4FBB-4F56-9F3B-87A9735BF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30" y="1479298"/>
            <a:ext cx="8937014" cy="433654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E4A58BA-6D6D-4FCC-BEF8-24B7455AA2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291" b="6061"/>
          <a:stretch/>
        </p:blipFill>
        <p:spPr>
          <a:xfrm>
            <a:off x="4354069" y="2410363"/>
            <a:ext cx="5414385" cy="3313380"/>
          </a:xfrm>
          <a:prstGeom prst="rect">
            <a:avLst/>
          </a:prstGeom>
          <a:ln>
            <a:solidFill>
              <a:srgbClr val="28509B"/>
            </a:solidFill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10908B23-D4AB-43E5-855D-7781107AEB97}"/>
              </a:ext>
            </a:extLst>
          </p:cNvPr>
          <p:cNvSpPr txBox="1"/>
          <p:nvPr/>
        </p:nvSpPr>
        <p:spPr>
          <a:xfrm>
            <a:off x="8596141" y="1448629"/>
            <a:ext cx="3080657" cy="2031325"/>
          </a:xfrm>
          <a:prstGeom prst="rect">
            <a:avLst/>
          </a:prstGeom>
          <a:solidFill>
            <a:schemeClr val="bg1"/>
          </a:solidFill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28509B"/>
                </a:solidFill>
                <a:latin typeface="Century Gothic" panose="020B0502020202020204" pitchFamily="34" charset="0"/>
              </a:rPr>
              <a:t>Lisää tarvittaessa esimerkiksi haastattelututkimuksen kyselylomakkeet tai </a:t>
            </a:r>
            <a:r>
              <a:rPr lang="fi-FI" dirty="0" err="1">
                <a:solidFill>
                  <a:srgbClr val="28509B"/>
                </a:solidFill>
                <a:latin typeface="Century Gothic" panose="020B0502020202020204" pitchFamily="34" charset="0"/>
              </a:rPr>
              <a:t>HUSin</a:t>
            </a:r>
            <a:r>
              <a:rPr lang="fi-FI" dirty="0">
                <a:solidFill>
                  <a:srgbClr val="28509B"/>
                </a:solidFill>
                <a:latin typeface="Century Gothic" panose="020B0502020202020204" pitchFamily="34" charset="0"/>
              </a:rPr>
              <a:t> ulkopuolisen allekirjoittama salassapito- ja tietosuojasitoumus.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AC423E2-10FE-4D66-8BEC-75D4EB8A7838}"/>
              </a:ext>
            </a:extLst>
          </p:cNvPr>
          <p:cNvSpPr txBox="1"/>
          <p:nvPr/>
        </p:nvSpPr>
        <p:spPr>
          <a:xfrm>
            <a:off x="8588939" y="3678403"/>
            <a:ext cx="3080657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28509B"/>
                </a:solidFill>
                <a:latin typeface="Century Gothic" panose="020B0502020202020204" pitchFamily="34" charset="0"/>
              </a:rPr>
              <a:t>Voit tarvittaessa lisätä myös vapaavalintaisia liitteitä.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5E8CB9C7-CD0E-91F2-6B8F-45989A6C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/>
          <a:p>
            <a:endParaRPr lang="fi-FI" sz="1000" dirty="0">
              <a:hlinkClick r:id="rId4" action="ppaction://hlinksldjump"/>
            </a:endParaRPr>
          </a:p>
          <a:p>
            <a:r>
              <a:rPr lang="fi-FI" sz="1000" dirty="0">
                <a:hlinkClick r:id="rId4" action="ppaction://hlinksldjump"/>
              </a:rPr>
              <a:t>Palaa sisällysluetteloon</a:t>
            </a:r>
            <a:endParaRPr lang="fi-FI" sz="1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43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ADB07DA-621E-4CCD-9869-5B11B8A1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908720"/>
            <a:ext cx="10009112" cy="936104"/>
          </a:xfrm>
        </p:spPr>
        <p:txBody>
          <a:bodyPr/>
          <a:lstStyle/>
          <a:p>
            <a:r>
              <a:rPr lang="fi-FI" dirty="0"/>
              <a:t>Opinnäytetyö - Hakemuksen lähettäminen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0FB05B2-18C1-40B5-9789-BD1D375C1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26FDCBD-ACEA-4C0A-BCDD-0FC268BE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44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3E425B8-7785-4E2C-B6E1-8D6FD387C7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47" r="2879"/>
          <a:stretch/>
        </p:blipFill>
        <p:spPr>
          <a:xfrm>
            <a:off x="253006" y="2875228"/>
            <a:ext cx="11685987" cy="2916364"/>
          </a:xfrm>
          <a:prstGeom prst="rect">
            <a:avLst/>
          </a:prstGeom>
          <a:ln>
            <a:solidFill>
              <a:srgbClr val="28509B"/>
            </a:solidFill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CB90A70-EF02-4E72-AF89-57299E6C971C}"/>
              </a:ext>
            </a:extLst>
          </p:cNvPr>
          <p:cNvSpPr txBox="1"/>
          <p:nvPr/>
        </p:nvSpPr>
        <p:spPr>
          <a:xfrm>
            <a:off x="6816080" y="1806318"/>
            <a:ext cx="4125685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28509B"/>
                </a:solidFill>
                <a:latin typeface="Century Gothic" panose="020B0502020202020204" pitchFamily="34" charset="0"/>
              </a:rPr>
              <a:t>Tarkista vielä hakemuksesi tiedot ja lähetä hakemus napsauttamalla Lähetä –painiketta.</a:t>
            </a:r>
          </a:p>
        </p:txBody>
      </p: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5B66B14B-6914-4DB6-9AD4-18D4D5C60C0D}"/>
              </a:ext>
            </a:extLst>
          </p:cNvPr>
          <p:cNvCxnSpPr>
            <a:cxnSpLocks/>
          </p:cNvCxnSpPr>
          <p:nvPr/>
        </p:nvCxnSpPr>
        <p:spPr>
          <a:xfrm>
            <a:off x="8976320" y="3129757"/>
            <a:ext cx="1296144" cy="1653724"/>
          </a:xfrm>
          <a:prstGeom prst="straightConnector1">
            <a:avLst/>
          </a:prstGeom>
          <a:ln w="38100">
            <a:solidFill>
              <a:srgbClr val="00B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i 13">
            <a:extLst>
              <a:ext uri="{FF2B5EF4-FFF2-40B4-BE49-F238E27FC236}">
                <a16:creationId xmlns:a16="http://schemas.microsoft.com/office/drawing/2014/main" id="{204263CA-9101-45DA-AD5E-DBF572EFE549}"/>
              </a:ext>
            </a:extLst>
          </p:cNvPr>
          <p:cNvSpPr/>
          <p:nvPr/>
        </p:nvSpPr>
        <p:spPr>
          <a:xfrm>
            <a:off x="10146012" y="4783481"/>
            <a:ext cx="1907759" cy="1008111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DF900652-77BE-856B-F3A2-79813FD2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/>
          <a:p>
            <a:endParaRPr lang="fi-FI" sz="1000" dirty="0">
              <a:hlinkClick r:id="rId3" action="ppaction://hlinksldjump"/>
            </a:endParaRPr>
          </a:p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39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289D679-F69C-452A-94D6-4DEBC29DA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08720"/>
            <a:ext cx="11017224" cy="936104"/>
          </a:xfrm>
        </p:spPr>
        <p:txBody>
          <a:bodyPr/>
          <a:lstStyle/>
          <a:p>
            <a:r>
              <a:rPr lang="fi-FI" dirty="0"/>
              <a:t>Opinnäytetyö - Hakemuksen täydentäminen 1/3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6BDE4FD-DE34-42E2-B2A0-975F8AF00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B49486-9274-4FDB-B1EE-76DE8EF9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45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09A7BD-5750-4EFF-99DE-2A9CF5ECF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18" r="8819"/>
          <a:stretch/>
        </p:blipFill>
        <p:spPr bwMode="auto">
          <a:xfrm>
            <a:off x="119036" y="3429000"/>
            <a:ext cx="11953928" cy="223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56077291-791E-4AFB-80FC-C8635C4BEE6D}"/>
              </a:ext>
            </a:extLst>
          </p:cNvPr>
          <p:cNvSpPr txBox="1"/>
          <p:nvPr/>
        </p:nvSpPr>
        <p:spPr>
          <a:xfrm>
            <a:off x="7787483" y="1632555"/>
            <a:ext cx="3672408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28509B"/>
                </a:solidFill>
              </a:rPr>
              <a:t>Jos opinnäytetyöhakemus on palautettu täydennettäväksi, pääset muokkaamaan sitä vasemman palkin Opinnäytetyöhakemukset- kohdasta.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7CFF674F-7AD6-402B-A73C-FE6127CBC51E}"/>
              </a:ext>
            </a:extLst>
          </p:cNvPr>
          <p:cNvSpPr/>
          <p:nvPr/>
        </p:nvSpPr>
        <p:spPr>
          <a:xfrm>
            <a:off x="1487488" y="4188467"/>
            <a:ext cx="2664296" cy="720079"/>
          </a:xfrm>
          <a:prstGeom prst="ellipse">
            <a:avLst/>
          </a:prstGeom>
          <a:noFill/>
          <a:ln w="38100">
            <a:solidFill>
              <a:srgbClr val="00BF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E9BAFF1F-B762-4F2F-A8FF-EE3E310A25DA}"/>
              </a:ext>
            </a:extLst>
          </p:cNvPr>
          <p:cNvCxnSpPr>
            <a:cxnSpLocks/>
          </p:cNvCxnSpPr>
          <p:nvPr/>
        </p:nvCxnSpPr>
        <p:spPr>
          <a:xfrm flipH="1">
            <a:off x="4511824" y="3068960"/>
            <a:ext cx="3276409" cy="1296144"/>
          </a:xfrm>
          <a:prstGeom prst="straightConnector1">
            <a:avLst/>
          </a:prstGeom>
          <a:ln w="38100">
            <a:solidFill>
              <a:srgbClr val="00B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196344C7-5878-4E44-6877-2C8BA4C17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/>
          <a:p>
            <a:endParaRPr lang="fi-FI" sz="1000" dirty="0">
              <a:hlinkClick r:id="rId3" action="ppaction://hlinksldjump"/>
            </a:endParaRPr>
          </a:p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712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C92ACFB-5E75-4838-BEAD-5FF37866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08720"/>
            <a:ext cx="11089232" cy="936104"/>
          </a:xfrm>
        </p:spPr>
        <p:txBody>
          <a:bodyPr/>
          <a:lstStyle/>
          <a:p>
            <a:r>
              <a:rPr lang="fi-FI" dirty="0"/>
              <a:t>Opinnäytetyö - hakemuksen täydentäminen 2/3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7A6F5B7-CE50-43D6-B027-5989AAF8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FCB6D38-47B3-4B6B-810F-6B089BE9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46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15" name="Kuva 2">
            <a:extLst>
              <a:ext uri="{FF2B5EF4-FFF2-40B4-BE49-F238E27FC236}">
                <a16:creationId xmlns:a16="http://schemas.microsoft.com/office/drawing/2014/main" id="{71761066-3DAD-4AF0-B404-0524FF5EB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3" t="28000" r="-1511" b="18334"/>
          <a:stretch/>
        </p:blipFill>
        <p:spPr bwMode="auto">
          <a:xfrm>
            <a:off x="297250" y="2343563"/>
            <a:ext cx="11559390" cy="2224913"/>
          </a:xfrm>
          <a:prstGeom prst="rect">
            <a:avLst/>
          </a:prstGeom>
          <a:noFill/>
          <a:ln w="9525">
            <a:solidFill>
              <a:srgbClr val="28509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5E62AC27-631B-4C5A-B6C8-F02ED3C4F2F0}"/>
              </a:ext>
            </a:extLst>
          </p:cNvPr>
          <p:cNvSpPr txBox="1"/>
          <p:nvPr/>
        </p:nvSpPr>
        <p:spPr>
          <a:xfrm>
            <a:off x="7427443" y="1886957"/>
            <a:ext cx="403244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28509B"/>
                </a:solidFill>
              </a:rPr>
              <a:t>Kun olet avannut tutkimuksen työpöydällä, siirry viimeiselle välilehdelle, Käsittelytiedot.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28A1DFBF-5C7F-4656-A694-38E290ABCFA5}"/>
              </a:ext>
            </a:extLst>
          </p:cNvPr>
          <p:cNvSpPr/>
          <p:nvPr/>
        </p:nvSpPr>
        <p:spPr>
          <a:xfrm>
            <a:off x="5121877" y="2945808"/>
            <a:ext cx="1764151" cy="1008112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B8F28BE5-157F-472E-9E5A-9505F3CA2498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779463" y="2394789"/>
            <a:ext cx="647980" cy="470101"/>
          </a:xfrm>
          <a:prstGeom prst="straightConnector1">
            <a:avLst/>
          </a:prstGeom>
          <a:ln w="38100">
            <a:solidFill>
              <a:srgbClr val="00B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AEF551C-F65F-4AC0-ABFB-1F4034AEB9C3}"/>
              </a:ext>
            </a:extLst>
          </p:cNvPr>
          <p:cNvSpPr txBox="1"/>
          <p:nvPr/>
        </p:nvSpPr>
        <p:spPr>
          <a:xfrm>
            <a:off x="3178971" y="4488847"/>
            <a:ext cx="424847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28509B"/>
                </a:solidFill>
              </a:rPr>
              <a:t>Napsauta Siirry täydentämään opinnäytetyötä- painiketta.</a:t>
            </a:r>
          </a:p>
        </p:txBody>
      </p: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6B4B6501-FB97-424B-BC1A-0D62CB91ACC9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7427443" y="4221088"/>
            <a:ext cx="900805" cy="621702"/>
          </a:xfrm>
          <a:prstGeom prst="straightConnector1">
            <a:avLst/>
          </a:prstGeom>
          <a:ln w="38100">
            <a:solidFill>
              <a:srgbClr val="00B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5BC19B25-A3F8-0E13-6AC1-2D5936A1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/>
          <a:p>
            <a:endParaRPr lang="fi-FI" sz="1000" dirty="0">
              <a:hlinkClick r:id="rId3" action="ppaction://hlinksldjump"/>
            </a:endParaRPr>
          </a:p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321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2E0AF83-DA15-4341-934D-52A19F21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830260"/>
            <a:ext cx="10908853" cy="936104"/>
          </a:xfrm>
        </p:spPr>
        <p:txBody>
          <a:bodyPr/>
          <a:lstStyle/>
          <a:p>
            <a:r>
              <a:rPr lang="fi-FI" dirty="0"/>
              <a:t>Opinnäytetyö - hakemuksen täydentäminen 3/3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FDCCD-6E6B-463D-89D0-EEC7838A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5562D-5053-48B1-B8AD-64B31E20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47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369F9840-FFFD-434E-A909-908B93EFC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8" t="2893" r="5500" b="5698"/>
          <a:stretch/>
        </p:blipFill>
        <p:spPr bwMode="auto">
          <a:xfrm>
            <a:off x="1194885" y="1628800"/>
            <a:ext cx="9721080" cy="3993931"/>
          </a:xfrm>
          <a:prstGeom prst="rect">
            <a:avLst/>
          </a:prstGeom>
          <a:noFill/>
          <a:ln w="9525">
            <a:solidFill>
              <a:srgbClr val="28509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4CB43CC-E4D4-47A9-AFF4-3819B259D657}"/>
              </a:ext>
            </a:extLst>
          </p:cNvPr>
          <p:cNvSpPr txBox="1"/>
          <p:nvPr/>
        </p:nvSpPr>
        <p:spPr>
          <a:xfrm>
            <a:off x="6689452" y="2921168"/>
            <a:ext cx="475252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FB8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28509B"/>
                </a:solidFill>
              </a:rPr>
              <a:t>Sinulle avautuu valikko, josta pääset muokkaamaan hakemuksen tietoja ja liitteitä.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DEC80E85-31B6-93E7-985D-92386508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2023" y="6237312"/>
            <a:ext cx="2952421" cy="288032"/>
          </a:xfrm>
        </p:spPr>
        <p:txBody>
          <a:bodyPr/>
          <a:lstStyle/>
          <a:p>
            <a:endParaRPr lang="fi-FI" sz="1000" dirty="0">
              <a:hlinkClick r:id="rId3" action="ppaction://hlinksldjump"/>
            </a:endParaRPr>
          </a:p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73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2E0AF83-DA15-4341-934D-52A19F21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Opinnäytetyön raportointilomakkeen täyttö1/4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FDCCD-6E6B-463D-89D0-EEC7838A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5562D-5053-48B1-B8AD-64B31E20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48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008E8A3-FB52-AC17-D99B-7D905C4C1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77" y="1987444"/>
            <a:ext cx="10699300" cy="3691482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74B45274-3321-AB2B-E4B8-1AD402383198}"/>
              </a:ext>
            </a:extLst>
          </p:cNvPr>
          <p:cNvSpPr/>
          <p:nvPr/>
        </p:nvSpPr>
        <p:spPr>
          <a:xfrm>
            <a:off x="8371642" y="1690534"/>
            <a:ext cx="2980941" cy="1738466"/>
          </a:xfrm>
          <a:prstGeom prst="rect">
            <a:avLst/>
          </a:prstGeom>
          <a:ln w="38100">
            <a:solidFill>
              <a:srgbClr val="00BFB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Valitse sivupalkista OPINNÄYTETYÖHAKEMUS alta</a:t>
            </a:r>
          </a:p>
          <a:p>
            <a:pPr algn="ctr"/>
            <a:r>
              <a:rPr lang="fi-FI" dirty="0"/>
              <a:t>Luo uusi raportointilomake</a:t>
            </a: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7A822B4A-87F7-EC81-6A61-DBDA62CC5A80}"/>
              </a:ext>
            </a:extLst>
          </p:cNvPr>
          <p:cNvCxnSpPr>
            <a:cxnSpLocks/>
          </p:cNvCxnSpPr>
          <p:nvPr/>
        </p:nvCxnSpPr>
        <p:spPr>
          <a:xfrm flipH="1">
            <a:off x="3071664" y="2856354"/>
            <a:ext cx="5304043" cy="2311112"/>
          </a:xfrm>
          <a:prstGeom prst="straightConnector1">
            <a:avLst/>
          </a:prstGeom>
          <a:ln w="38100">
            <a:solidFill>
              <a:srgbClr val="00B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18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2E0AF83-DA15-4341-934D-52A19F21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Opinnäytetyön raportointilomakkeen täyttö 2/4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FDCCD-6E6B-463D-89D0-EEC7838A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5562D-5053-48B1-B8AD-64B31E20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49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3980084-277D-94EE-D837-21182AB17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876828"/>
            <a:ext cx="11153775" cy="2393981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5ED17478-E32D-2C3C-B728-CF6488E54A6B}"/>
              </a:ext>
            </a:extLst>
          </p:cNvPr>
          <p:cNvSpPr/>
          <p:nvPr/>
        </p:nvSpPr>
        <p:spPr>
          <a:xfrm>
            <a:off x="9355909" y="1870375"/>
            <a:ext cx="2106426" cy="1251752"/>
          </a:xfrm>
          <a:prstGeom prst="rect">
            <a:avLst/>
          </a:prstGeom>
          <a:ln w="38100">
            <a:solidFill>
              <a:srgbClr val="00BFB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Valitse opinnäytetyö  avaa painikkeesta</a:t>
            </a:r>
          </a:p>
        </p:txBody>
      </p: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7C54D639-6711-A13E-8918-BB94035B4131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10081667" y="3122127"/>
            <a:ext cx="327455" cy="1340536"/>
          </a:xfrm>
          <a:prstGeom prst="straightConnector1">
            <a:avLst/>
          </a:prstGeom>
          <a:ln w="38100">
            <a:solidFill>
              <a:srgbClr val="00B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1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D7392E8B-8BBC-4143-97AD-ABA3287AB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456" y="1825751"/>
            <a:ext cx="7923811" cy="3744000"/>
          </a:xfrm>
          <a:noFill/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2D94FF4A-9E4A-4D5A-9585-21A4B54F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908720"/>
            <a:ext cx="9073008" cy="936104"/>
          </a:xfrm>
        </p:spPr>
        <p:txBody>
          <a:bodyPr anchor="t">
            <a:normAutofit/>
          </a:bodyPr>
          <a:lstStyle/>
          <a:p>
            <a:r>
              <a:rPr lang="fi-FI" dirty="0"/>
              <a:t>Tutkijan työpöytä – etusivun toiminnot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DE3207-3081-4B63-92DB-10690F990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4446" y="6237312"/>
            <a:ext cx="1907759" cy="28803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6788CEA-BEB8-414B-AEA5-355658E8E5AF}" type="datetime1">
              <a:rPr lang="fi-FI" smtClean="0"/>
              <a:pPr>
                <a:spcAft>
                  <a:spcPts val="600"/>
                </a:spcAft>
              </a:pPr>
              <a:t>4.12.2023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FDC7707-D38B-4A6B-9D9B-543B0FAF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2206" y="6237312"/>
            <a:ext cx="575370" cy="28803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09AA180-1852-419A-8B69-59BD598A9FAC}"/>
              </a:ext>
            </a:extLst>
          </p:cNvPr>
          <p:cNvSpPr txBox="1"/>
          <p:nvPr/>
        </p:nvSpPr>
        <p:spPr>
          <a:xfrm>
            <a:off x="9624392" y="177281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(Aukeava) sivupalkki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48EA387-0761-4A44-AEB8-6241FEF2D511}"/>
              </a:ext>
            </a:extLst>
          </p:cNvPr>
          <p:cNvSpPr txBox="1"/>
          <p:nvPr/>
        </p:nvSpPr>
        <p:spPr>
          <a:xfrm>
            <a:off x="9624392" y="2564904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Pikanäkymät omista herätteistä ja tutkimuksista</a:t>
            </a:r>
          </a:p>
          <a:p>
            <a:endParaRPr lang="fi-F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7869D48-2528-458E-BEE1-5C7811E85165}"/>
              </a:ext>
            </a:extLst>
          </p:cNvPr>
          <p:cNvSpPr txBox="1"/>
          <p:nvPr/>
        </p:nvSpPr>
        <p:spPr>
          <a:xfrm>
            <a:off x="9624392" y="3789040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Tiedotteet</a:t>
            </a:r>
          </a:p>
          <a:p>
            <a:endParaRPr lang="fi-FI" dirty="0"/>
          </a:p>
          <a:p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Omat herätteet</a:t>
            </a:r>
          </a:p>
          <a:p>
            <a:endParaRPr lang="fi-FI" dirty="0"/>
          </a:p>
          <a:p>
            <a:r>
              <a:rPr lang="fi-FI" dirty="0"/>
              <a:t>Omat toiminnot</a:t>
            </a:r>
          </a:p>
          <a:p>
            <a:endParaRPr lang="fi-FI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5D386A6A-10F5-4AAC-9366-5A1CF90E2D27}"/>
              </a:ext>
            </a:extLst>
          </p:cNvPr>
          <p:cNvCxnSpPr>
            <a:cxnSpLocks/>
          </p:cNvCxnSpPr>
          <p:nvPr/>
        </p:nvCxnSpPr>
        <p:spPr>
          <a:xfrm flipH="1">
            <a:off x="1631504" y="1990581"/>
            <a:ext cx="7987566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Yhdistin: Kulma 11">
            <a:extLst>
              <a:ext uri="{FF2B5EF4-FFF2-40B4-BE49-F238E27FC236}">
                <a16:creationId xmlns:a16="http://schemas.microsoft.com/office/drawing/2014/main" id="{3696471F-B6E2-4013-9A64-3CE1901597AD}"/>
              </a:ext>
            </a:extLst>
          </p:cNvPr>
          <p:cNvCxnSpPr>
            <a:cxnSpLocks/>
          </p:cNvCxnSpPr>
          <p:nvPr/>
        </p:nvCxnSpPr>
        <p:spPr>
          <a:xfrm rot="10800000">
            <a:off x="4715826" y="2472833"/>
            <a:ext cx="4950606" cy="1126579"/>
          </a:xfrm>
          <a:prstGeom prst="bentConnector3">
            <a:avLst>
              <a:gd name="adj1" fmla="val 11703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9038FD98-9487-4B99-AEEA-33C5EDEB900F}"/>
              </a:ext>
            </a:extLst>
          </p:cNvPr>
          <p:cNvCxnSpPr/>
          <p:nvPr/>
        </p:nvCxnSpPr>
        <p:spPr>
          <a:xfrm flipH="1" flipV="1">
            <a:off x="8489379" y="3568660"/>
            <a:ext cx="1126423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Yhdistin: Kulma 13">
            <a:extLst>
              <a:ext uri="{FF2B5EF4-FFF2-40B4-BE49-F238E27FC236}">
                <a16:creationId xmlns:a16="http://schemas.microsoft.com/office/drawing/2014/main" id="{B141DCA3-2B9A-44FD-887A-D7AD48E3F674}"/>
              </a:ext>
            </a:extLst>
          </p:cNvPr>
          <p:cNvCxnSpPr/>
          <p:nvPr/>
        </p:nvCxnSpPr>
        <p:spPr>
          <a:xfrm rot="10800000" flipV="1">
            <a:off x="5262272" y="4528676"/>
            <a:ext cx="4392488" cy="792088"/>
          </a:xfrm>
          <a:prstGeom prst="bentConnector3">
            <a:avLst>
              <a:gd name="adj1" fmla="val 12376"/>
            </a:avLst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2E0922C7-501B-49F3-BD81-ED3775BCFCFF}"/>
              </a:ext>
            </a:extLst>
          </p:cNvPr>
          <p:cNvCxnSpPr/>
          <p:nvPr/>
        </p:nvCxnSpPr>
        <p:spPr>
          <a:xfrm flipH="1" flipV="1">
            <a:off x="8556392" y="4421761"/>
            <a:ext cx="108012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kstiruutu 16">
            <a:extLst>
              <a:ext uri="{FF2B5EF4-FFF2-40B4-BE49-F238E27FC236}">
                <a16:creationId xmlns:a16="http://schemas.microsoft.com/office/drawing/2014/main" id="{1A343A13-D529-4998-A35D-546EC710AC11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9619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2E0AF83-DA15-4341-934D-52A19F21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Opinnäytetyön raportointilomakkeen täyttö 3/4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FDCCD-6E6B-463D-89D0-EEC7838A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5562D-5053-48B1-B8AD-64B31E20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50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8AD1D3B-4ED0-7498-7E99-2FD0C365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4" y="2587751"/>
            <a:ext cx="11582401" cy="1775968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E96087A3-4E42-8B5C-9E6E-DC8BBE96009E}"/>
              </a:ext>
            </a:extLst>
          </p:cNvPr>
          <p:cNvSpPr/>
          <p:nvPr/>
        </p:nvSpPr>
        <p:spPr>
          <a:xfrm>
            <a:off x="8895425" y="1473693"/>
            <a:ext cx="2963202" cy="2090588"/>
          </a:xfrm>
          <a:prstGeom prst="rect">
            <a:avLst/>
          </a:prstGeom>
          <a:ln w="38100">
            <a:solidFill>
              <a:srgbClr val="00BFB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Täytä raportointilomakkeen perustiedot ja siirry välilehdelle Esikatselu ja lähetys</a:t>
            </a:r>
          </a:p>
        </p:txBody>
      </p: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74CE2791-28E5-5305-4B87-DFD6353FD381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759116" y="2518987"/>
            <a:ext cx="3136309" cy="1445013"/>
          </a:xfrm>
          <a:prstGeom prst="straightConnector1">
            <a:avLst/>
          </a:prstGeom>
          <a:ln w="38100">
            <a:solidFill>
              <a:srgbClr val="00B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5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2E0AF83-DA15-4341-934D-52A19F21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Opinnäytetyön raportointilomakkeen täyttö 4/4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FDCCD-6E6B-463D-89D0-EEC7838A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5562D-5053-48B1-B8AD-64B31E20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51</a:t>
            </a:fld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3D82AA2-A217-ACA8-3805-433AA3454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123306"/>
            <a:ext cx="11106150" cy="289437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53582BC-0BC2-4D6E-8E03-4FF3723CA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2" y="2123306"/>
            <a:ext cx="12049388" cy="3140187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9D7AA148-49FB-0B8B-C8DE-9BA4AA8765EB}"/>
              </a:ext>
            </a:extLst>
          </p:cNvPr>
          <p:cNvSpPr/>
          <p:nvPr/>
        </p:nvSpPr>
        <p:spPr>
          <a:xfrm>
            <a:off x="9463596" y="1402672"/>
            <a:ext cx="2283980" cy="1507652"/>
          </a:xfrm>
          <a:prstGeom prst="rect">
            <a:avLst/>
          </a:prstGeom>
          <a:ln w="38100">
            <a:solidFill>
              <a:srgbClr val="00BFB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Valitse opinnäytetyön tilaksi </a:t>
            </a:r>
          </a:p>
          <a:p>
            <a:pPr algn="ctr"/>
            <a:r>
              <a:rPr lang="fi-FI" b="1" dirty="0"/>
              <a:t>Päättynyt</a:t>
            </a:r>
          </a:p>
          <a:p>
            <a:pPr algn="ctr"/>
            <a:r>
              <a:rPr lang="fi-FI" dirty="0"/>
              <a:t>Ja lähetä lomake</a:t>
            </a:r>
          </a:p>
        </p:txBody>
      </p:sp>
      <p:cxnSp>
        <p:nvCxnSpPr>
          <p:cNvPr id="3" name="Suora nuoliyhdysviiva 2">
            <a:extLst>
              <a:ext uri="{FF2B5EF4-FFF2-40B4-BE49-F238E27FC236}">
                <a16:creationId xmlns:a16="http://schemas.microsoft.com/office/drawing/2014/main" id="{1C279CBB-4EFA-225D-C8A9-DC1150273C91}"/>
              </a:ext>
            </a:extLst>
          </p:cNvPr>
          <p:cNvCxnSpPr/>
          <p:nvPr/>
        </p:nvCxnSpPr>
        <p:spPr>
          <a:xfrm flipH="1">
            <a:off x="5684683" y="2803121"/>
            <a:ext cx="3799644" cy="1224136"/>
          </a:xfrm>
          <a:prstGeom prst="straightConnector1">
            <a:avLst/>
          </a:prstGeom>
          <a:ln w="38100">
            <a:solidFill>
              <a:srgbClr val="00B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1A8C553F-7C8D-6A52-E843-B5C517D52CEF}"/>
              </a:ext>
            </a:extLst>
          </p:cNvPr>
          <p:cNvCxnSpPr>
            <a:cxnSpLocks/>
          </p:cNvCxnSpPr>
          <p:nvPr/>
        </p:nvCxnSpPr>
        <p:spPr>
          <a:xfrm flipH="1">
            <a:off x="11064552" y="2910324"/>
            <a:ext cx="107653" cy="1676680"/>
          </a:xfrm>
          <a:prstGeom prst="straightConnector1">
            <a:avLst/>
          </a:prstGeom>
          <a:ln w="38100">
            <a:solidFill>
              <a:srgbClr val="00B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3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335ED32-D484-472B-9022-47E67648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tutkijan työpöytä – hus </a:t>
            </a:r>
            <a:r>
              <a:rPr lang="fi-FI" sz="2400" dirty="0" err="1"/>
              <a:t>acamedic</a:t>
            </a:r>
            <a:r>
              <a:rPr lang="fi-FI" sz="2400" dirty="0"/>
              <a:t> tilaus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CDD4F8-F733-43C3-AF06-6B9848CA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88CEA-BEB8-414B-AEA5-355658E8E5A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4.12.2023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E5F8FD-4D72-4831-BCE0-CDA74D0A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939B333-2E7C-4E59-B975-DD4A39D829DD}"/>
              </a:ext>
            </a:extLst>
          </p:cNvPr>
          <p:cNvSpPr txBox="1"/>
          <p:nvPr/>
        </p:nvSpPr>
        <p:spPr>
          <a:xfrm>
            <a:off x="9336360" y="1910138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Tutkimuspaikkakohtainen johtava tutkija voi tehdä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Acamedic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-käyttöympäristön tilauksen voimassaolevaan tutkimuslupaan Tutkijan työpöydän sivupalkin valikosta valitsemalla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’HUS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Acamedic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-tilaus’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7E93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1C7042F-57DE-4DEF-9792-C3A6513978FA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2" action="ppaction://hlinksldjump"/>
              </a:rPr>
              <a:t>Palaa sisällysluetteloon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4" name="Sisällön paikkamerkki 13" descr="Kuva, joka sisältää kohteen teksti, kuvakaappaus, Fontti&#10;&#10;Kuvaus luotu automaattisesti">
            <a:extLst>
              <a:ext uri="{FF2B5EF4-FFF2-40B4-BE49-F238E27FC236}">
                <a16:creationId xmlns:a16="http://schemas.microsoft.com/office/drawing/2014/main" id="{6088F87F-A0CC-958B-DE50-A52E0C998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0150" y="2046063"/>
            <a:ext cx="8064296" cy="2765873"/>
          </a:xfrm>
          <a:prstGeom prst="rect">
            <a:avLst/>
          </a:prstGeom>
        </p:spPr>
      </p:pic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BC78DEB9-2B0C-C111-DA1A-E7CAA5180202}"/>
              </a:ext>
            </a:extLst>
          </p:cNvPr>
          <p:cNvCxnSpPr>
            <a:cxnSpLocks/>
          </p:cNvCxnSpPr>
          <p:nvPr/>
        </p:nvCxnSpPr>
        <p:spPr>
          <a:xfrm flipH="1">
            <a:off x="2927648" y="2132856"/>
            <a:ext cx="6408712" cy="22322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11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335ED32-D484-472B-9022-47E67648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tutkijan työpöytä – hus </a:t>
            </a:r>
            <a:r>
              <a:rPr lang="fi-FI" sz="2400" dirty="0" err="1"/>
              <a:t>acamedic</a:t>
            </a:r>
            <a:r>
              <a:rPr lang="fi-FI" sz="2400" dirty="0"/>
              <a:t> tilaus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CDD4F8-F733-43C3-AF06-6B9848CA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88CEA-BEB8-414B-AEA5-355658E8E5A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4.12.2023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E5F8FD-4D72-4831-BCE0-CDA74D0A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939B333-2E7C-4E59-B975-DD4A39D829DD}"/>
              </a:ext>
            </a:extLst>
          </p:cNvPr>
          <p:cNvSpPr txBox="1"/>
          <p:nvPr/>
        </p:nvSpPr>
        <p:spPr>
          <a:xfrm>
            <a:off x="9449153" y="2186688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Mahdolliset aiemmat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Acamedic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-tilaukset ja niiden tilan näet listauksesta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7E93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Uuden tilauksen voit luoda painamalla ’Luo uusi tilaus’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7E93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1C7042F-57DE-4DEF-9792-C3A6513978FA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2" action="ppaction://hlinksldjump"/>
              </a:rPr>
              <a:t>Palaa sisällysluetteloon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3" name="Sisällön paikkamerkki 22">
            <a:extLst>
              <a:ext uri="{FF2B5EF4-FFF2-40B4-BE49-F238E27FC236}">
                <a16:creationId xmlns:a16="http://schemas.microsoft.com/office/drawing/2014/main" id="{A1994C2C-0E9D-1140-6E2E-D1C639BF2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7408" y="2276872"/>
            <a:ext cx="8497038" cy="2631559"/>
          </a:xfr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78BC47A0-D865-6BDC-1E30-FEA908C18B2E}"/>
              </a:ext>
            </a:extLst>
          </p:cNvPr>
          <p:cNvSpPr/>
          <p:nvPr/>
        </p:nvSpPr>
        <p:spPr>
          <a:xfrm>
            <a:off x="7968208" y="4149080"/>
            <a:ext cx="11521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26" name="Suora nuoliyhdysviiva 25">
            <a:extLst>
              <a:ext uri="{FF2B5EF4-FFF2-40B4-BE49-F238E27FC236}">
                <a16:creationId xmlns:a16="http://schemas.microsoft.com/office/drawing/2014/main" id="{716CD07D-F216-B5D4-EB20-9B4D2059DAD3}"/>
              </a:ext>
            </a:extLst>
          </p:cNvPr>
          <p:cNvCxnSpPr>
            <a:cxnSpLocks/>
          </p:cNvCxnSpPr>
          <p:nvPr/>
        </p:nvCxnSpPr>
        <p:spPr>
          <a:xfrm flipH="1">
            <a:off x="4439816" y="2420888"/>
            <a:ext cx="5009337" cy="9361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60E1710A-1230-80A7-A3BC-34CA51F4BDCE}"/>
              </a:ext>
            </a:extLst>
          </p:cNvPr>
          <p:cNvCxnSpPr/>
          <p:nvPr/>
        </p:nvCxnSpPr>
        <p:spPr>
          <a:xfrm flipH="1">
            <a:off x="8616280" y="3429000"/>
            <a:ext cx="832873" cy="8077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07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335ED32-D484-472B-9022-47E67648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462785"/>
            <a:ext cx="9073008" cy="936104"/>
          </a:xfrm>
        </p:spPr>
        <p:txBody>
          <a:bodyPr/>
          <a:lstStyle/>
          <a:p>
            <a:r>
              <a:rPr lang="fi-FI" sz="2400" dirty="0"/>
              <a:t>tutkijan työpöytä – hus </a:t>
            </a:r>
            <a:r>
              <a:rPr lang="fi-FI" sz="2400" dirty="0" err="1"/>
              <a:t>acamedic</a:t>
            </a:r>
            <a:r>
              <a:rPr lang="fi-FI" sz="2400" dirty="0"/>
              <a:t> tilaus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CDD4F8-F733-43C3-AF06-6B9848CA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88CEA-BEB8-414B-AEA5-355658E8E5A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4.12.2023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E5F8FD-4D72-4831-BCE0-CDA74D0A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939B333-2E7C-4E59-B975-DD4A39D829DD}"/>
              </a:ext>
            </a:extLst>
          </p:cNvPr>
          <p:cNvSpPr txBox="1"/>
          <p:nvPr/>
        </p:nvSpPr>
        <p:spPr>
          <a:xfrm>
            <a:off x="9476897" y="1366113"/>
            <a:ext cx="249379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Valitse tutkimuslupa, jolle haluat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Acamedic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-tilauksen luoda.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(*jos et löydä tutkimuslupaa listalta, palaa edelliselle sivulle ja tarkista, ettei tilaus ole jo suunnittelu-tilassa)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7E93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7E93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Täytä uudelle sivulle aukeava tilauslomake ja paina ’luo tilaus’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7E93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1C7042F-57DE-4DEF-9792-C3A6513978FA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2" action="ppaction://hlinksldjump"/>
              </a:rPr>
              <a:t>Palaa sisällysluetteloon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7" name="Sisällön paikkamerkki 6" descr="Kuva, joka sisältää kohteen teksti, kuvakaappaus, Fontti&#10;&#10;Kuvaus luotu automaattisesti">
            <a:extLst>
              <a:ext uri="{FF2B5EF4-FFF2-40B4-BE49-F238E27FC236}">
                <a16:creationId xmlns:a16="http://schemas.microsoft.com/office/drawing/2014/main" id="{3D42E27F-FEC4-6DC5-2246-392E462E7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8935" y="1076552"/>
            <a:ext cx="5489554" cy="1894964"/>
          </a:xfrm>
          <a:prstGeom prst="rect">
            <a:avLst/>
          </a:prstGeom>
        </p:spPr>
      </p:pic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2A970F60-8738-5FA0-AE29-64BDCB252C01}"/>
              </a:ext>
            </a:extLst>
          </p:cNvPr>
          <p:cNvCxnSpPr>
            <a:cxnSpLocks/>
          </p:cNvCxnSpPr>
          <p:nvPr/>
        </p:nvCxnSpPr>
        <p:spPr>
          <a:xfrm flipH="1">
            <a:off x="4106265" y="1486428"/>
            <a:ext cx="5370631" cy="9233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uva 14">
            <a:extLst>
              <a:ext uri="{FF2B5EF4-FFF2-40B4-BE49-F238E27FC236}">
                <a16:creationId xmlns:a16="http://schemas.microsoft.com/office/drawing/2014/main" id="{ADC56687-501D-3DEE-04F3-945AC350B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570" y="2204864"/>
            <a:ext cx="3096344" cy="3681563"/>
          </a:xfrm>
          <a:prstGeom prst="rect">
            <a:avLst/>
          </a:prstGeom>
        </p:spPr>
      </p:pic>
      <p:cxnSp>
        <p:nvCxnSpPr>
          <p:cNvPr id="25" name="Suora nuoliyhdysviiva 24">
            <a:extLst>
              <a:ext uri="{FF2B5EF4-FFF2-40B4-BE49-F238E27FC236}">
                <a16:creationId xmlns:a16="http://schemas.microsoft.com/office/drawing/2014/main" id="{702C2A4B-4007-0013-C4F7-0DEC4CFEA2AF}"/>
              </a:ext>
            </a:extLst>
          </p:cNvPr>
          <p:cNvCxnSpPr>
            <a:cxnSpLocks/>
          </p:cNvCxnSpPr>
          <p:nvPr/>
        </p:nvCxnSpPr>
        <p:spPr>
          <a:xfrm flipH="1">
            <a:off x="6023992" y="1486428"/>
            <a:ext cx="3426415" cy="8543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i 28">
            <a:extLst>
              <a:ext uri="{FF2B5EF4-FFF2-40B4-BE49-F238E27FC236}">
                <a16:creationId xmlns:a16="http://schemas.microsoft.com/office/drawing/2014/main" id="{EEC96ED5-8B2B-8721-261F-82D4571D7D47}"/>
              </a:ext>
            </a:extLst>
          </p:cNvPr>
          <p:cNvSpPr/>
          <p:nvPr/>
        </p:nvSpPr>
        <p:spPr>
          <a:xfrm>
            <a:off x="6228570" y="5470792"/>
            <a:ext cx="659518" cy="225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30" name="Suora nuoliyhdysviiva 29">
            <a:extLst>
              <a:ext uri="{FF2B5EF4-FFF2-40B4-BE49-F238E27FC236}">
                <a16:creationId xmlns:a16="http://schemas.microsoft.com/office/drawing/2014/main" id="{DADAB3C3-6826-2FB0-E468-2A7E12651523}"/>
              </a:ext>
            </a:extLst>
          </p:cNvPr>
          <p:cNvCxnSpPr>
            <a:cxnSpLocks/>
          </p:cNvCxnSpPr>
          <p:nvPr/>
        </p:nvCxnSpPr>
        <p:spPr>
          <a:xfrm flipH="1">
            <a:off x="6805221" y="3356992"/>
            <a:ext cx="2747163" cy="2113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09FA5222-D52D-60A0-9A27-587C3DF9D478}"/>
              </a:ext>
            </a:extLst>
          </p:cNvPr>
          <p:cNvCxnSpPr>
            <a:cxnSpLocks/>
          </p:cNvCxnSpPr>
          <p:nvPr/>
        </p:nvCxnSpPr>
        <p:spPr>
          <a:xfrm flipH="1">
            <a:off x="8328248" y="3356992"/>
            <a:ext cx="1224136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40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335ED32-D484-472B-9022-47E67648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tutkijan työpöytä – hus </a:t>
            </a:r>
            <a:r>
              <a:rPr lang="fi-FI" sz="2400" dirty="0" err="1"/>
              <a:t>acamedic</a:t>
            </a:r>
            <a:r>
              <a:rPr lang="fi-FI" sz="2400" dirty="0"/>
              <a:t> tilaus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CDD4F8-F733-43C3-AF06-6B9848CA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88CEA-BEB8-414B-AEA5-355658E8E5A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4.12.2023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E5F8FD-4D72-4831-BCE0-CDA74D0A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939B333-2E7C-4E59-B975-DD4A39D829DD}"/>
              </a:ext>
            </a:extLst>
          </p:cNvPr>
          <p:cNvSpPr txBox="1"/>
          <p:nvPr/>
        </p:nvSpPr>
        <p:spPr>
          <a:xfrm>
            <a:off x="8956515" y="1361965"/>
            <a:ext cx="280796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Olemassa olevat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Acamedic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-tilaukset sekä niiden tilan näet listauksesta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7E93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Suunnittelu= tilausta ei ole lähetetty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7E93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Odottaa käsittelyä= tilaus odottaa käsittelijän hyväksyntää Tutkijan työpöydällä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7E93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Käsittelyssä= tilausta käsitellään HUS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Acamedicissa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7E93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7E93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Toimituksessa= käyttöympäristöä rakennetaan HUS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Acamedicissa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7E93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7E93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Valmis= käyttöympäristö on valmis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7E93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7E9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Hylätty= tilaus on hylätty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7E93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1C7042F-57DE-4DEF-9792-C3A6513978FA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2" action="ppaction://hlinksldjump"/>
              </a:rPr>
              <a:t>Palaa sisällysluetteloon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B7E0584B-EC4F-F1BC-1004-6133CE5A7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BEF3D74-3A97-E67E-9DAB-F92380D37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83" y="2113284"/>
            <a:ext cx="8721158" cy="26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9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7CE9D373-11F2-482F-94A8-5D38DF921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Tutkijan työpöytä – sivupalkin toiminnot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AD2A63-290F-4B12-8FF3-6E5FBC5B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55A21C-A482-4A2D-B3C3-7D52221C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6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BA3F2C6-91EE-4BEE-890F-1578A45C07A3}"/>
              </a:ext>
            </a:extLst>
          </p:cNvPr>
          <p:cNvSpPr txBox="1"/>
          <p:nvPr/>
        </p:nvSpPr>
        <p:spPr>
          <a:xfrm>
            <a:off x="9264446" y="1916832"/>
            <a:ext cx="273621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Voit aloittaa uuden tutkimuksen esimerkiksi valitsemalla ’Laadi VAIN  tutkimuslupahakemus’.</a:t>
            </a:r>
          </a:p>
          <a:p>
            <a:endParaRPr lang="fi-FI" dirty="0">
              <a:ln w="0">
                <a:noFill/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i-FI" sz="1800" dirty="0">
              <a:ln w="0">
                <a:noFill/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i-FI" dirty="0">
              <a:ln w="0">
                <a:noFill/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i-FI" sz="1800" dirty="0">
              <a:ln w="0">
                <a:noFill/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i-FI" dirty="0">
              <a:ln w="0">
                <a:noFill/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fi-FI" sz="1400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*mikäli haet myös eettistä lausuntoa siirry </a:t>
            </a:r>
            <a:r>
              <a:rPr lang="fi-FI" sz="1400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 action="ppaction://hlinksldjump"/>
              </a:rPr>
              <a:t>diaan 12</a:t>
            </a:r>
            <a:endParaRPr lang="fi-FI" sz="1400" dirty="0">
              <a:ln w="0">
                <a:noFill/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fi-FI" sz="1800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 </a:t>
            </a:r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0A15F7B-1C74-49AA-B301-060A13E4F292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</p:txBody>
      </p:sp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83AC089F-D8A1-FAB4-59A9-089C8C48C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5320" y="1376772"/>
            <a:ext cx="8478272" cy="4343078"/>
          </a:xfrm>
        </p:spPr>
      </p:pic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45E1998A-B6F9-5B29-3719-1BB29F4AD8C0}"/>
              </a:ext>
            </a:extLst>
          </p:cNvPr>
          <p:cNvCxnSpPr>
            <a:cxnSpLocks/>
          </p:cNvCxnSpPr>
          <p:nvPr/>
        </p:nvCxnSpPr>
        <p:spPr>
          <a:xfrm flipH="1">
            <a:off x="2567608" y="2132856"/>
            <a:ext cx="6696838" cy="57751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33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7EDA29A-4AE4-45A5-BF14-7B99BC203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088" y="376527"/>
            <a:ext cx="9073008" cy="936104"/>
          </a:xfrm>
        </p:spPr>
        <p:txBody>
          <a:bodyPr/>
          <a:lstStyle/>
          <a:p>
            <a:pPr algn="ctr"/>
            <a:r>
              <a:rPr lang="fi-FI" sz="2800" dirty="0"/>
              <a:t>Laadi </a:t>
            </a:r>
            <a:r>
              <a:rPr lang="fi-FI" sz="2800" u="sng" dirty="0"/>
              <a:t>vain</a:t>
            </a:r>
            <a:r>
              <a:rPr lang="fi-FI" sz="2800" dirty="0"/>
              <a:t> eettinen lausuntohakemus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1E2FC2-079D-45F3-9B3A-8F5349F0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240BD2-D31D-4BF8-8C25-5E8A8B12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7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BEB6209-C0B2-4E8F-B6E4-DE2974F9D858}"/>
              </a:ext>
            </a:extLst>
          </p:cNvPr>
          <p:cNvSpPr txBox="1"/>
          <p:nvPr/>
        </p:nvSpPr>
        <p:spPr>
          <a:xfrm>
            <a:off x="10128448" y="1593055"/>
            <a:ext cx="194421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00" dirty="0">
                <a:solidFill>
                  <a:schemeClr val="accent1"/>
                </a:solidFill>
              </a:rPr>
              <a:t>Eettisen lausunto-hakemuksen laatimisen voi aloittaa sivupalkin valikosta valitsemalla ”Laadi VAIN eettinen lausuntohakemus tai muutos”. </a:t>
            </a:r>
          </a:p>
          <a:p>
            <a:endParaRPr lang="fi-FI" sz="1300" dirty="0">
              <a:solidFill>
                <a:schemeClr val="accent1"/>
              </a:solidFill>
            </a:endParaRPr>
          </a:p>
          <a:p>
            <a:r>
              <a:rPr lang="fi-FI" sz="1300" dirty="0">
                <a:solidFill>
                  <a:schemeClr val="accent1"/>
                </a:solidFill>
              </a:rPr>
              <a:t>Ohjeen eettisen lausuntohakemuksen</a:t>
            </a:r>
          </a:p>
          <a:p>
            <a:r>
              <a:rPr lang="fi-FI" sz="1400" dirty="0">
                <a:solidFill>
                  <a:srgbClr val="00ADB1"/>
                </a:solidFill>
                <a:latin typeface="+mn-lt"/>
              </a:rPr>
              <a:t>tekemiseen Tutkijan työpöydällä löydät Eettisen lausunnon hakeminen –</a:t>
            </a:r>
            <a:r>
              <a:rPr lang="fi-FI" sz="1400" dirty="0">
                <a:solidFill>
                  <a:srgbClr val="00ADB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sivulta</a:t>
            </a:r>
            <a:r>
              <a:rPr lang="fi-FI" sz="1400" dirty="0">
                <a:solidFill>
                  <a:srgbClr val="00ADB1"/>
                </a:solidFill>
                <a:latin typeface="+mn-lt"/>
              </a:rPr>
              <a:t>.</a:t>
            </a:r>
            <a:endParaRPr lang="fi-FI" sz="1300" dirty="0">
              <a:solidFill>
                <a:schemeClr val="accent1"/>
              </a:solidFill>
            </a:endParaRPr>
          </a:p>
          <a:p>
            <a:endParaRPr lang="fi-FI" sz="1300" dirty="0">
              <a:solidFill>
                <a:schemeClr val="accent1"/>
              </a:solidFill>
            </a:endParaRPr>
          </a:p>
          <a:p>
            <a:r>
              <a:rPr lang="fi-FI" sz="1200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*mikäli haet myöhemmin myös tutkimuslupaa siirry </a:t>
            </a:r>
            <a:r>
              <a:rPr lang="fi-FI" sz="1200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sldjump"/>
              </a:rPr>
              <a:t>diaan 12</a:t>
            </a:r>
            <a:endParaRPr lang="fi-FI" sz="1300" dirty="0">
              <a:solidFill>
                <a:schemeClr val="accent1"/>
              </a:solidFill>
            </a:endParaRPr>
          </a:p>
          <a:p>
            <a:endParaRPr lang="fi-FI" sz="1300" dirty="0">
              <a:solidFill>
                <a:schemeClr val="accent1"/>
              </a:solidFill>
            </a:endParaRPr>
          </a:p>
          <a:p>
            <a:endParaRPr lang="fi-FI" sz="1300" dirty="0">
              <a:solidFill>
                <a:schemeClr val="accent1"/>
              </a:solidFill>
            </a:endParaRPr>
          </a:p>
          <a:p>
            <a:endParaRPr lang="fi-FI" sz="1300" dirty="0">
              <a:solidFill>
                <a:schemeClr val="accent1"/>
              </a:solidFill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6E1F480-B8D6-4597-9D91-02BA400AA0A0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4" action="ppaction://hlinksldjump"/>
              </a:rPr>
              <a:t>Palaa sisällysluetteloon</a:t>
            </a:r>
            <a:endParaRPr lang="fi-FI" sz="1000" dirty="0"/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C8603203-7B15-E16B-BECA-50A847D6A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59496" y="1387568"/>
            <a:ext cx="7791896" cy="4382942"/>
          </a:xfrm>
          <a:prstGeom prst="rect">
            <a:avLst/>
          </a:prstGeom>
        </p:spPr>
      </p:pic>
      <p:sp>
        <p:nvSpPr>
          <p:cNvPr id="13" name="Ellipsi 12">
            <a:extLst>
              <a:ext uri="{FF2B5EF4-FFF2-40B4-BE49-F238E27FC236}">
                <a16:creationId xmlns:a16="http://schemas.microsoft.com/office/drawing/2014/main" id="{76CB91C9-0A37-2119-4B3B-B22F4FA5CE65}"/>
              </a:ext>
            </a:extLst>
          </p:cNvPr>
          <p:cNvSpPr/>
          <p:nvPr/>
        </p:nvSpPr>
        <p:spPr>
          <a:xfrm>
            <a:off x="1631504" y="1593055"/>
            <a:ext cx="2088232" cy="438294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FB28B5E0-3071-A03C-E252-06D3C394C8FB}"/>
              </a:ext>
            </a:extLst>
          </p:cNvPr>
          <p:cNvCxnSpPr/>
          <p:nvPr/>
        </p:nvCxnSpPr>
        <p:spPr>
          <a:xfrm flipH="1">
            <a:off x="3575720" y="1772816"/>
            <a:ext cx="6552728" cy="792088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94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56C00DFF-0424-48E8-AAB0-E4F01C78D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>
                <a:solidFill>
                  <a:srgbClr val="00ADB1"/>
                </a:solidFill>
              </a:rPr>
              <a:t>Silloin kun kyseessä on: </a:t>
            </a:r>
            <a:endParaRPr lang="fi-FI" sz="2000" b="1" dirty="0">
              <a:solidFill>
                <a:srgbClr val="00ADB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000" dirty="0">
                <a:solidFill>
                  <a:srgbClr val="00ADB1"/>
                </a:solidFill>
                <a:latin typeface="+mn-lt"/>
              </a:rPr>
              <a:t>palautetun hakemuksen täydentämisen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000" dirty="0">
                <a:solidFill>
                  <a:srgbClr val="00ADB1"/>
                </a:solidFill>
                <a:latin typeface="+mn-lt"/>
              </a:rPr>
              <a:t>tutkimussuunnitelman muutoshakemus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dirty="0">
                <a:solidFill>
                  <a:srgbClr val="00ADB1"/>
                </a:solidFill>
              </a:rPr>
              <a:t>lisäselvitysten tai pöydälle jääneiden hakemusten korjausten toimittaminen</a:t>
            </a:r>
          </a:p>
          <a:p>
            <a:endParaRPr lang="fi-FI" dirty="0">
              <a:solidFill>
                <a:srgbClr val="00ADB1"/>
              </a:solidFill>
            </a:endParaRPr>
          </a:p>
          <a:p>
            <a:r>
              <a:rPr lang="fi-FI" sz="2000" dirty="0">
                <a:solidFill>
                  <a:srgbClr val="00ADB1"/>
                </a:solidFill>
                <a:latin typeface="+mn-lt"/>
              </a:rPr>
              <a:t>L</a:t>
            </a:r>
            <a:r>
              <a:rPr lang="fi-FI" dirty="0">
                <a:solidFill>
                  <a:srgbClr val="00ADB1"/>
                </a:solidFill>
              </a:rPr>
              <a:t>öydät ohjeita Tutkijan työpöydällä – Eettisen lausunnon hakeminen –</a:t>
            </a:r>
            <a:r>
              <a:rPr lang="fi-FI" dirty="0">
                <a:solidFill>
                  <a:srgbClr val="00ADB1"/>
                </a:solidFill>
                <a:hlinkClick r:id="rId2"/>
              </a:rPr>
              <a:t>sivulta</a:t>
            </a:r>
            <a:endParaRPr lang="fi-FI" dirty="0">
              <a:solidFill>
                <a:srgbClr val="00ADB1"/>
              </a:solidFill>
            </a:endParaRPr>
          </a:p>
          <a:p>
            <a:r>
              <a:rPr lang="fi-FI" dirty="0">
                <a:solidFill>
                  <a:srgbClr val="00ADB1"/>
                </a:solidFill>
              </a:rPr>
              <a:t>o</a:t>
            </a:r>
            <a:r>
              <a:rPr lang="fi-FI" sz="2000" dirty="0">
                <a:solidFill>
                  <a:srgbClr val="00ADB1"/>
                </a:solidFill>
                <a:latin typeface="+mn-lt"/>
              </a:rPr>
              <a:t>hjeesta Uusi Tutkija</a:t>
            </a:r>
            <a:r>
              <a:rPr lang="fi-FI" dirty="0">
                <a:solidFill>
                  <a:srgbClr val="00ADB1"/>
                </a:solidFill>
              </a:rPr>
              <a:t>n työpöytä – Ohje eettisen lausunnon hakemiseen.</a:t>
            </a:r>
            <a:endParaRPr lang="fi-FI" sz="2000" dirty="0">
              <a:solidFill>
                <a:srgbClr val="00ADB1"/>
              </a:solidFill>
              <a:latin typeface="+mn-lt"/>
            </a:endParaRPr>
          </a:p>
          <a:p>
            <a:r>
              <a:rPr lang="fi-FI" b="0" i="0" dirty="0">
                <a:solidFill>
                  <a:srgbClr val="000000"/>
                </a:solidFill>
                <a:effectLst/>
              </a:rPr>
              <a:t>l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7DAE47C-FAD3-4C26-8E36-34E9710F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2400" dirty="0"/>
              <a:t>muut lausuntohakemukset eettiselle toimikunnalle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B468A3-3A34-40D7-B878-F1C8C702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2C058D-96A0-4DDC-8EAF-705CEAD2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8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C5603BA-C4E2-46B0-857D-910D6F6390A1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2351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7CE9D373-11F2-482F-94A8-5D38DF92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30456"/>
            <a:ext cx="9433048" cy="936104"/>
          </a:xfrm>
        </p:spPr>
        <p:txBody>
          <a:bodyPr/>
          <a:lstStyle/>
          <a:p>
            <a:pPr algn="ctr"/>
            <a:r>
              <a:rPr lang="fi-FI" sz="3200" dirty="0"/>
              <a:t>LAADI </a:t>
            </a:r>
            <a:r>
              <a:rPr lang="fi-FI" sz="3200" u="sng" dirty="0"/>
              <a:t>vain</a:t>
            </a:r>
            <a:r>
              <a:rPr lang="fi-FI" sz="3200" dirty="0"/>
              <a:t> tutkimuslupahakemus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AD2A63-290F-4B12-8FF3-6E5FBC5B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CEA-BEB8-414B-AEA5-355658E8E5AF}" type="datetime1">
              <a:rPr lang="fi-FI" smtClean="0"/>
              <a:pPr/>
              <a:t>4.12.2023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55A21C-A482-4A2D-B3C3-7D52221C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9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BA3F2C6-91EE-4BEE-890F-1578A45C07A3}"/>
              </a:ext>
            </a:extLst>
          </p:cNvPr>
          <p:cNvSpPr txBox="1"/>
          <p:nvPr/>
        </p:nvSpPr>
        <p:spPr>
          <a:xfrm>
            <a:off x="9264446" y="1916832"/>
            <a:ext cx="288022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Voit aloittaa uuden tutkimuksen valitsemalla ’Laadi VAIN  tutkimuslupahakemus’.</a:t>
            </a:r>
          </a:p>
          <a:p>
            <a:endParaRPr lang="fi-FI" dirty="0">
              <a:ln w="0">
                <a:noFill/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i-FI" sz="1800" dirty="0">
              <a:ln w="0">
                <a:noFill/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i-FI" dirty="0">
              <a:ln w="0">
                <a:noFill/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i-FI" sz="1800" dirty="0">
              <a:ln w="0">
                <a:noFill/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i-FI" dirty="0">
              <a:ln w="0">
                <a:noFill/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fi-FI" sz="1400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*mikäli haet ensin myös eettistä lausuntoa siirry </a:t>
            </a:r>
            <a:r>
              <a:rPr lang="fi-FI" sz="1400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 action="ppaction://hlinksldjump"/>
              </a:rPr>
              <a:t>diaan 12</a:t>
            </a:r>
            <a:endParaRPr lang="fi-FI" sz="1400" dirty="0">
              <a:ln w="0">
                <a:noFill/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fi-FI" sz="1800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 </a:t>
            </a:r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0A15F7B-1C74-49AA-B301-060A13E4F292}"/>
              </a:ext>
            </a:extLst>
          </p:cNvPr>
          <p:cNvSpPr txBox="1"/>
          <p:nvPr/>
        </p:nvSpPr>
        <p:spPr>
          <a:xfrm>
            <a:off x="7387408" y="6279123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3" action="ppaction://hlinksldjump"/>
              </a:rPr>
              <a:t>Palaa sisällysluetteloon</a:t>
            </a:r>
            <a:endParaRPr lang="fi-FI" sz="1000" dirty="0"/>
          </a:p>
        </p:txBody>
      </p:sp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83AC089F-D8A1-FAB4-59A9-089C8C48C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5320" y="1376772"/>
            <a:ext cx="8478272" cy="4343078"/>
          </a:xfrm>
        </p:spPr>
      </p:pic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45E1998A-B6F9-5B29-3719-1BB29F4AD8C0}"/>
              </a:ext>
            </a:extLst>
          </p:cNvPr>
          <p:cNvCxnSpPr>
            <a:cxnSpLocks/>
          </p:cNvCxnSpPr>
          <p:nvPr/>
        </p:nvCxnSpPr>
        <p:spPr>
          <a:xfrm flipH="1">
            <a:off x="2567608" y="2132856"/>
            <a:ext cx="6696838" cy="57751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00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HUS">
  <a:themeElements>
    <a:clrScheme name="HUS saavutettava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7E93"/>
      </a:accent1>
      <a:accent2>
        <a:srgbClr val="004B87"/>
      </a:accent2>
      <a:accent3>
        <a:srgbClr val="96368B"/>
      </a:accent3>
      <a:accent4>
        <a:srgbClr val="E56DA6"/>
      </a:accent4>
      <a:accent5>
        <a:srgbClr val="0ABBEF"/>
      </a:accent5>
      <a:accent6>
        <a:srgbClr val="BBD034"/>
      </a:accent6>
      <a:hlink>
        <a:srgbClr val="004B87"/>
      </a:hlink>
      <a:folHlink>
        <a:srgbClr val="004B87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S-HY-ppt_kuvilla" id="{58CCE721-2A71-FB44-8C68-D4F7FCFF4347}" vid="{2E398F6A-5B51-B845-9222-078FF8470D58}"/>
    </a:ext>
  </a:extLst>
</a:theme>
</file>

<file path=ppt/theme/theme2.xml><?xml version="1.0" encoding="utf-8"?>
<a:theme xmlns:a="http://schemas.openxmlformats.org/drawingml/2006/main" name="Office Theme">
  <a:themeElements>
    <a:clrScheme name="HUS saavutettava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7E93"/>
      </a:accent1>
      <a:accent2>
        <a:srgbClr val="004B87"/>
      </a:accent2>
      <a:accent3>
        <a:srgbClr val="96368B"/>
      </a:accent3>
      <a:accent4>
        <a:srgbClr val="E56DA6"/>
      </a:accent4>
      <a:accent5>
        <a:srgbClr val="0ABBEF"/>
      </a:accent5>
      <a:accent6>
        <a:srgbClr val="BBD034"/>
      </a:accent6>
      <a:hlink>
        <a:srgbClr val="004B87"/>
      </a:hlink>
      <a:folHlink>
        <a:srgbClr val="004B87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US saavutettava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7E93"/>
      </a:accent1>
      <a:accent2>
        <a:srgbClr val="004B87"/>
      </a:accent2>
      <a:accent3>
        <a:srgbClr val="96368B"/>
      </a:accent3>
      <a:accent4>
        <a:srgbClr val="E56DA6"/>
      </a:accent4>
      <a:accent5>
        <a:srgbClr val="0ABBEF"/>
      </a:accent5>
      <a:accent6>
        <a:srgbClr val="BBD034"/>
      </a:accent6>
      <a:hlink>
        <a:srgbClr val="004B87"/>
      </a:hlink>
      <a:folHlink>
        <a:srgbClr val="004B87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2409A6FB26A5C49B760F9EFA8EB205E" ma:contentTypeVersion="2" ma:contentTypeDescription="Luo uusi asiakirja." ma:contentTypeScope="" ma:versionID="144f80758a2cdad690ec3d2833bdb1c7">
  <xsd:schema xmlns:xsd="http://www.w3.org/2001/XMLSchema" xmlns:xs="http://www.w3.org/2001/XMLSchema" xmlns:p="http://schemas.microsoft.com/office/2006/metadata/properties" xmlns:ns2="8a1b140e-45ab-4a76-927d-e572c336f77e" targetNamespace="http://schemas.microsoft.com/office/2006/metadata/properties" ma:root="true" ma:fieldsID="4987866323cdf0457cdb3aa453bcdc6e" ns2:_="">
    <xsd:import namespace="8a1b140e-45ab-4a76-927d-e572c336f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b140e-45ab-4a76-927d-e572c336f7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AF6414-347A-4EDF-AEA6-FE842F11F0F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8a1b140e-45ab-4a76-927d-e572c336f77e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522731-DA40-4D34-AA33-D49DB085B4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D14F1C-F7BD-4CBE-B41C-AD7C5D61D1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1b140e-45ab-4a76-927d-e572c336f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307563d-5fcd-4e12-a554-9927f388b1cf}" enabled="0" method="" siteId="{e307563d-5fcd-4e12-a554-9927f388b1c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2029</Words>
  <Application>Microsoft Office PowerPoint</Application>
  <PresentationFormat>Laajakuva</PresentationFormat>
  <Paragraphs>487</Paragraphs>
  <Slides>55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55</vt:i4>
      </vt:variant>
    </vt:vector>
  </HeadingPairs>
  <TitlesOfParts>
    <vt:vector size="61" baseType="lpstr">
      <vt:lpstr>Arial</vt:lpstr>
      <vt:lpstr>Calibri</vt:lpstr>
      <vt:lpstr>Century Gothic</vt:lpstr>
      <vt:lpstr>Segoe UI</vt:lpstr>
      <vt:lpstr>Wingdings</vt:lpstr>
      <vt:lpstr>HUS</vt:lpstr>
      <vt:lpstr>Tutkijan työpöytä- näin pääset alkuun</vt:lpstr>
      <vt:lpstr>PowerPoint-esitys</vt:lpstr>
      <vt:lpstr>Usein kysytyt kysymykset</vt:lpstr>
      <vt:lpstr>Tutkijan työpöytä – huomioitavia asioita</vt:lpstr>
      <vt:lpstr>Tutkijan työpöytä – etusivun toiminnot</vt:lpstr>
      <vt:lpstr>Tutkijan työpöytä – sivupalkin toiminnot</vt:lpstr>
      <vt:lpstr>Laadi vain eettinen lausuntohakemus</vt:lpstr>
      <vt:lpstr>muut lausuntohakemukset eettiselle toimikunnalle</vt:lpstr>
      <vt:lpstr>LAADI vain tutkimuslupahakemus</vt:lpstr>
      <vt:lpstr>Laadi VAIN tutkimuslupahakemus</vt:lpstr>
      <vt:lpstr>Laadi vain tutkimuslupahakemus</vt:lpstr>
      <vt:lpstr>Laadi vain tutkimuslupahakemus</vt:lpstr>
      <vt:lpstr>LAADI EETTINEN lausunto ja tutkimuslupahakemus     (tutkimusprojekti)  </vt:lpstr>
      <vt:lpstr>Laadi eettinen lausunto ja tutkimuslupahakemus    (tutkimusprojekti)</vt:lpstr>
      <vt:lpstr>Laadi eettinen lausunto ja tutkimuslupahakemus     (tutkimusprojekti) </vt:lpstr>
      <vt:lpstr>muutoshakemus tutkimuslupaan</vt:lpstr>
      <vt:lpstr>muutoshakemus hus tutkimuslupaan</vt:lpstr>
      <vt:lpstr>muutoshakemus hus tutkimuslupaan</vt:lpstr>
      <vt:lpstr>Liitteen lisäys olemassa olevaan tutkimuslupaan</vt:lpstr>
      <vt:lpstr>Liitteen lisäys olemassa olevaan tutkimuslupaan</vt:lpstr>
      <vt:lpstr>Liitteen lisäys olemassa olevaan tutkimuslupaan</vt:lpstr>
      <vt:lpstr>Liitteen lisäys olemassa olevaan tutkimuslupaan</vt:lpstr>
      <vt:lpstr>Liitteen lisäys olemassa olevaan tutkimuslupaan</vt:lpstr>
      <vt:lpstr>Liitteen lisäys olemassa olevaan tutkimuslupaan</vt:lpstr>
      <vt:lpstr>Tutkimuksen päättäminen tutkijan työpöydällä</vt:lpstr>
      <vt:lpstr>tietolupahakemus husin ulkopuolisille</vt:lpstr>
      <vt:lpstr>tietolupahakemus husin ulkopuolisille</vt:lpstr>
      <vt:lpstr>tutkijan työpöytä – husin ulkopuolisen rekisteröityminen ja kirjautuminen</vt:lpstr>
      <vt:lpstr>Opinnäytetyöohjeen sisältö</vt:lpstr>
      <vt:lpstr>Tutkijan työpöytä 1/2</vt:lpstr>
      <vt:lpstr>Tutkijan työpöytä 2/2</vt:lpstr>
      <vt:lpstr>Opinnäytetyö - Perustiedot 1/6</vt:lpstr>
      <vt:lpstr>Opinnäytetyö - perustiedot 2/6</vt:lpstr>
      <vt:lpstr>Opinnäytetyö - perustiedot 3/6</vt:lpstr>
      <vt:lpstr>Opinnäytetyö - perustiedot 4/6</vt:lpstr>
      <vt:lpstr>Opinnäytetyö - perustiedot 5/6</vt:lpstr>
      <vt:lpstr>Opinnäytetyö - perustiedot 6/6</vt:lpstr>
      <vt:lpstr>Opinnäytetyö - Yhteystiedot 1/3</vt:lpstr>
      <vt:lpstr>Opinnäytetyö - yhteystiedot 2/3</vt:lpstr>
      <vt:lpstr>Opinnäytetyö - yhteystiedot 3/3</vt:lpstr>
      <vt:lpstr>Opinnäytetyö - Liitteet 1/3</vt:lpstr>
      <vt:lpstr>Opinnäytetyö - Liitteet 2/3</vt:lpstr>
      <vt:lpstr>Opinnäytetyö - Liitteet 3/3</vt:lpstr>
      <vt:lpstr>Opinnäytetyö - Hakemuksen lähettäminen </vt:lpstr>
      <vt:lpstr>Opinnäytetyö - Hakemuksen täydentäminen 1/3</vt:lpstr>
      <vt:lpstr>Opinnäytetyö - hakemuksen täydentäminen 2/3</vt:lpstr>
      <vt:lpstr>Opinnäytetyö - hakemuksen täydentäminen 3/3</vt:lpstr>
      <vt:lpstr>Opinnäytetyön raportointilomakkeen täyttö1/4</vt:lpstr>
      <vt:lpstr>Opinnäytetyön raportointilomakkeen täyttö 2/4</vt:lpstr>
      <vt:lpstr>Opinnäytetyön raportointilomakkeen täyttö 3/4</vt:lpstr>
      <vt:lpstr>Opinnäytetyön raportointilomakkeen täyttö 4/4</vt:lpstr>
      <vt:lpstr>tutkijan työpöytä – hus acamedic tilaus</vt:lpstr>
      <vt:lpstr>tutkijan työpöytä – hus acamedic tilaus</vt:lpstr>
      <vt:lpstr>tutkijan työpöytä – hus acamedic tilaus</vt:lpstr>
      <vt:lpstr>tutkijan työpöytä – hus acamedic tilaus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Tutkijan työpöytä- näin pääset alkuun</dc:title>
  <dc:creator>Päivänen Iiris</dc:creator>
  <cp:lastModifiedBy>Järviö Kati</cp:lastModifiedBy>
  <cp:revision>38</cp:revision>
  <dcterms:created xsi:type="dcterms:W3CDTF">2021-09-01T11:11:32Z</dcterms:created>
  <dcterms:modified xsi:type="dcterms:W3CDTF">2023-12-04T11:22:40Z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0x010100E2409A6FB26A5C49B760F9EFA8EB205E</vt:lpwstr>
  </property>
  <property fmtid="{D5CDD505-2E9C-101B-9397-08002B2CF9AE}" pid="3" name="Order">
    <vt:r8>58100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</Properties>
</file>